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3"/>
  </p:notesMasterIdLst>
  <p:sldIdLst>
    <p:sldId id="256" r:id="rId2"/>
    <p:sldId id="260" r:id="rId3"/>
    <p:sldId id="262" r:id="rId4"/>
    <p:sldId id="263" r:id="rId5"/>
    <p:sldId id="266" r:id="rId6"/>
    <p:sldId id="269" r:id="rId7"/>
    <p:sldId id="264" r:id="rId8"/>
    <p:sldId id="265" r:id="rId9"/>
    <p:sldId id="270" r:id="rId10"/>
    <p:sldId id="271" r:id="rId11"/>
    <p:sldId id="27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4" d="100"/>
          <a:sy n="74" d="100"/>
        </p:scale>
        <p:origin x="-1232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1D130-D651-7740-9700-097C9813CE72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BD4BA-013D-9B46-A7A9-BD9D139E9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89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5835-6471-D642-A96A-82355DA67B1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57E73-6A4F-4146-A0C7-85AAF42C691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5835-6471-D642-A96A-82355DA67B1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57E73-6A4F-4146-A0C7-85AAF42C69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5835-6471-D642-A96A-82355DA67B1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57E73-6A4F-4146-A0C7-85AAF42C69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5835-6471-D642-A96A-82355DA67B1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57E73-6A4F-4146-A0C7-85AAF42C69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5835-6471-D642-A96A-82355DA67B1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57E73-6A4F-4146-A0C7-85AAF42C69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5835-6471-D642-A96A-82355DA67B1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57E73-6A4F-4146-A0C7-85AAF42C69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5835-6471-D642-A96A-82355DA67B1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57E73-6A4F-4146-A0C7-85AAF42C691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5835-6471-D642-A96A-82355DA67B1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57E73-6A4F-4146-A0C7-85AAF42C69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5835-6471-D642-A96A-82355DA67B1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57E73-6A4F-4146-A0C7-85AAF42C69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5835-6471-D642-A96A-82355DA67B1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57E73-6A4F-4146-A0C7-85AAF42C69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5835-6471-D642-A96A-82355DA67B1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57E73-6A4F-4146-A0C7-85AAF42C691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47F5835-6471-D642-A96A-82355DA67B1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8457E73-6A4F-4146-A0C7-85AAF42C691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danavenrick@yahoo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724206" y="1346718"/>
            <a:ext cx="6411074" cy="83868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         </a:t>
            </a:r>
            <a:r>
              <a:rPr lang="en-US" sz="3600" b="1" dirty="0" smtClean="0"/>
              <a:t>Dana </a:t>
            </a:r>
            <a:r>
              <a:rPr lang="en-US" sz="3600" b="1" dirty="0" err="1" smtClean="0"/>
              <a:t>Venrick</a:t>
            </a:r>
            <a:endParaRPr lang="en-US" sz="3600" dirty="0" smtClean="0"/>
          </a:p>
          <a:p>
            <a:endParaRPr lang="en-US" sz="1400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8711"/>
            <a:ext cx="8969339" cy="885286"/>
          </a:xfrm>
        </p:spPr>
        <p:txBody>
          <a:bodyPr>
            <a:noAutofit/>
          </a:bodyPr>
          <a:lstStyle/>
          <a:p>
            <a:pPr marL="182880" indent="0">
              <a:buNone/>
            </a:pPr>
            <a:r>
              <a:rPr lang="en-US" sz="3600" dirty="0" smtClean="0">
                <a:solidFill>
                  <a:srgbClr val="99CC00"/>
                </a:solidFill>
                <a:latin typeface="Cooper Black" pitchFamily="18" charset="0"/>
              </a:rPr>
              <a:t> NORTH FLORIDA OLIVE FIELD DAY</a:t>
            </a:r>
            <a:endParaRPr lang="en-US" sz="3600" dirty="0">
              <a:solidFill>
                <a:srgbClr val="99CC00"/>
              </a:solidFill>
              <a:latin typeface="Cooper Black" pitchFamily="18" charset="0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503434" y="2112686"/>
            <a:ext cx="8270696" cy="102741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sz="10000" b="1" dirty="0" err="1" smtClean="0"/>
              <a:t>DeLand</a:t>
            </a:r>
            <a:r>
              <a:rPr lang="en-US" sz="10000" b="1" dirty="0" smtClean="0"/>
              <a:t>, Volusia County – Olive &amp; Fruit Tree Nursery</a:t>
            </a:r>
          </a:p>
          <a:p>
            <a:endParaRPr lang="en-US" sz="10000" b="1" dirty="0" smtClean="0"/>
          </a:p>
          <a:p>
            <a:r>
              <a:rPr lang="en-US" sz="10000" b="1" dirty="0" smtClean="0"/>
              <a:t>Winter Haven, Polk County – Olive Grove</a:t>
            </a:r>
            <a:r>
              <a:rPr lang="en-US" dirty="0" smtClean="0"/>
              <a:t> </a:t>
            </a:r>
          </a:p>
          <a:p>
            <a:endParaRPr lang="en-US" sz="6400" dirty="0"/>
          </a:p>
        </p:txBody>
      </p:sp>
      <p:sp>
        <p:nvSpPr>
          <p:cNvPr id="3" name="Rectangle 2"/>
          <p:cNvSpPr/>
          <p:nvPr/>
        </p:nvSpPr>
        <p:spPr>
          <a:xfrm>
            <a:off x="143837" y="3908215"/>
            <a:ext cx="88255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Founder &amp; President, Quality Green Specialists, Inc.,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DeLand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, FL 32720</a:t>
            </a:r>
          </a:p>
          <a:p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                      Olive &amp; Fruit Tree Consulting Services</a:t>
            </a:r>
          </a:p>
          <a:p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                  Comprehensive Soil, Water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&amp;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Plant Tissue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esting</a:t>
            </a: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         Contact: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hlinkClick r:id="rId2"/>
              </a:rPr>
              <a:t>danavenrick@yahoo.com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         Cell: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386-837-3878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154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Pictures\2018-09-06 Olives being canned September 2018\Olives canned with lids attached September 2018 1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1" y="616449"/>
            <a:ext cx="8154253" cy="611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79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20200" cy="4724400"/>
          </a:xfrm>
          <a:effectLst/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</a:rPr>
              <a:t>The Olive Specialists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Dana </a:t>
            </a:r>
            <a:r>
              <a:rPr lang="en-US" sz="1800" dirty="0" err="1" smtClean="0">
                <a:solidFill>
                  <a:schemeClr val="tx2">
                    <a:lumMod val="75000"/>
                  </a:schemeClr>
                </a:solidFill>
              </a:rPr>
              <a:t>Venrick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, President       danavenrick@yahoo.com</a:t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Allen Day, Vice President       daylite2@yahoo.com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Quality Green Specialists,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</a:rPr>
              <a:t>Inc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1639 N. Spring Garden Ave. (S.R. 15A), </a:t>
            </a:r>
            <a:r>
              <a:rPr lang="en-US" sz="1800" dirty="0" err="1" smtClean="0">
                <a:solidFill>
                  <a:schemeClr val="tx2">
                    <a:lumMod val="75000"/>
                  </a:schemeClr>
                </a:solidFill>
              </a:rPr>
              <a:t>DeLand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, FL 32720</a:t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400" b="1" u="sng" dirty="0" smtClean="0">
                <a:solidFill>
                  <a:schemeClr val="tx2">
                    <a:lumMod val="75000"/>
                  </a:schemeClr>
                </a:solidFill>
              </a:rPr>
              <a:t>http://www.qualitygreenspecialists.com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Open 8 a.m. – 5:00 p.m.   Mon. – Sat.</a:t>
            </a:r>
            <a:b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Comprehensive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Consulting S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ervices, soil &amp; plant tissue testing,</a:t>
            </a:r>
            <a:b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water testing, fruiting plants – reasonably priced.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386-837-3878 (Dana) 386-747-0567 (Allen)  386-734-8000 (Store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49" y="4724400"/>
            <a:ext cx="6265202" cy="1707222"/>
          </a:xfrm>
          <a:prstGeom prst="rect">
            <a:avLst/>
          </a:prstGeom>
          <a:noFill/>
          <a:ln w="38100">
            <a:solidFill>
              <a:srgbClr val="99CC00"/>
            </a:solidFill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23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3032" y="10274"/>
            <a:ext cx="77027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CC00"/>
                </a:solidFill>
              </a:rPr>
              <a:t>Starting the Olive Grove in Polk County</a:t>
            </a:r>
          </a:p>
          <a:p>
            <a:r>
              <a:rPr lang="en-US" sz="1600" b="1" dirty="0" smtClean="0">
                <a:solidFill>
                  <a:srgbClr val="99CC00"/>
                </a:solidFill>
              </a:rPr>
              <a:t>                   </a:t>
            </a:r>
            <a:r>
              <a:rPr lang="en-US" b="1" dirty="0" err="1" smtClean="0">
                <a:solidFill>
                  <a:srgbClr val="99CC00"/>
                </a:solidFill>
              </a:rPr>
              <a:t>Venrick</a:t>
            </a:r>
            <a:r>
              <a:rPr lang="en-US" b="1" dirty="0" smtClean="0">
                <a:solidFill>
                  <a:srgbClr val="99CC00"/>
                </a:solidFill>
              </a:rPr>
              <a:t> Olives - </a:t>
            </a:r>
            <a:r>
              <a:rPr lang="en-US" b="1" dirty="0" err="1" smtClean="0">
                <a:solidFill>
                  <a:srgbClr val="99CC00"/>
                </a:solidFill>
              </a:rPr>
              <a:t>Louella</a:t>
            </a:r>
            <a:r>
              <a:rPr lang="en-US" b="1" dirty="0" smtClean="0">
                <a:solidFill>
                  <a:srgbClr val="99CC00"/>
                </a:solidFill>
              </a:rPr>
              <a:t> </a:t>
            </a:r>
            <a:r>
              <a:rPr lang="en-US" b="1" dirty="0" err="1" smtClean="0">
                <a:solidFill>
                  <a:srgbClr val="99CC00"/>
                </a:solidFill>
              </a:rPr>
              <a:t>Venrick</a:t>
            </a:r>
            <a:r>
              <a:rPr lang="en-US" b="1" dirty="0" smtClean="0">
                <a:solidFill>
                  <a:srgbClr val="99CC00"/>
                </a:solidFill>
              </a:rPr>
              <a:t> &amp; Dana </a:t>
            </a:r>
            <a:r>
              <a:rPr lang="en-US" b="1" dirty="0" err="1" smtClean="0">
                <a:solidFill>
                  <a:srgbClr val="99CC00"/>
                </a:solidFill>
              </a:rPr>
              <a:t>Venrick</a:t>
            </a:r>
            <a:endParaRPr lang="en-US" b="1" dirty="0">
              <a:solidFill>
                <a:srgbClr val="99CC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251" y="944013"/>
            <a:ext cx="879920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√ Became interested in Olives while working as Commercial Extension Agent – </a:t>
            </a:r>
          </a:p>
          <a:p>
            <a:r>
              <a:rPr lang="en-US" dirty="0" smtClean="0"/>
              <a:t>   circa 2001 when told that olives were being grown in Marion County.</a:t>
            </a:r>
          </a:p>
          <a:p>
            <a:r>
              <a:rPr lang="en-US" dirty="0" smtClean="0"/>
              <a:t>√ Started growing olive trees from liners upon retirement in 2010 – </a:t>
            </a:r>
            <a:r>
              <a:rPr lang="en-US" dirty="0" err="1" smtClean="0"/>
              <a:t>DeLand</a:t>
            </a:r>
            <a:r>
              <a:rPr lang="en-US" dirty="0" smtClean="0"/>
              <a:t> Nursery.</a:t>
            </a:r>
            <a:endParaRPr lang="en-US" dirty="0"/>
          </a:p>
          <a:p>
            <a:r>
              <a:rPr lang="en-US" dirty="0" smtClean="0"/>
              <a:t>√ First four test trees planted in 2013 in Winter Haven.</a:t>
            </a:r>
          </a:p>
          <a:p>
            <a:r>
              <a:rPr lang="en-US" dirty="0"/>
              <a:t>√ Some olives on first four </a:t>
            </a:r>
            <a:r>
              <a:rPr lang="en-US" dirty="0" smtClean="0"/>
              <a:t>test trees </a:t>
            </a:r>
            <a:r>
              <a:rPr lang="en-US" dirty="0"/>
              <a:t>in </a:t>
            </a:r>
            <a:r>
              <a:rPr lang="en-US" dirty="0" smtClean="0"/>
              <a:t>2015.</a:t>
            </a:r>
            <a:endParaRPr lang="en-US" dirty="0"/>
          </a:p>
          <a:p>
            <a:r>
              <a:rPr lang="en-US" dirty="0" smtClean="0"/>
              <a:t>√ Over 100 more </a:t>
            </a:r>
            <a:r>
              <a:rPr lang="en-US" dirty="0" err="1" smtClean="0"/>
              <a:t>Arbequina</a:t>
            </a:r>
            <a:r>
              <a:rPr lang="en-US" dirty="0" smtClean="0"/>
              <a:t> (&amp; </a:t>
            </a:r>
            <a:r>
              <a:rPr lang="en-US" dirty="0" err="1" smtClean="0"/>
              <a:t>Koroneki</a:t>
            </a:r>
            <a:r>
              <a:rPr lang="en-US" dirty="0" smtClean="0"/>
              <a:t> &amp; </a:t>
            </a:r>
            <a:r>
              <a:rPr lang="en-US" dirty="0" err="1" smtClean="0"/>
              <a:t>Chemlali</a:t>
            </a:r>
            <a:r>
              <a:rPr lang="en-US" dirty="0" smtClean="0"/>
              <a:t> Pollinators) planted in 2016.</a:t>
            </a:r>
          </a:p>
          <a:p>
            <a:r>
              <a:rPr lang="en-US" dirty="0" smtClean="0"/>
              <a:t>√ Heavy load of olives on first 4 test trees in 2018.</a:t>
            </a:r>
          </a:p>
        </p:txBody>
      </p:sp>
      <p:pic>
        <p:nvPicPr>
          <p:cNvPr id="1026" name="Picture 2" descr="C:\Users\Owner\Pictures\Olives Arbequina olive liners 2-11-14 IMG_91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51" y="2987321"/>
            <a:ext cx="8517476" cy="128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wner\Pictures\Olives Dana Venrick picking showing sign the nursery 8-7-18 IMG_2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2" y="4312784"/>
            <a:ext cx="3739412" cy="2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wner\Pictures\Olives olive tree Venrick grove lots of ripening olives B 8-13-15IMG_20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989" y="4312784"/>
            <a:ext cx="3739793" cy="2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6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8930" y="909688"/>
            <a:ext cx="5452134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CC00"/>
                </a:solidFill>
              </a:rPr>
              <a:t>Setting Up the Olive Grove:</a:t>
            </a:r>
            <a:endParaRPr lang="en-US" sz="3200" b="1" dirty="0">
              <a:solidFill>
                <a:srgbClr val="99CC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675" y="1694967"/>
            <a:ext cx="865084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●  </a:t>
            </a:r>
            <a:r>
              <a:rPr lang="en-US" dirty="0" err="1" smtClean="0"/>
              <a:t>Arbequina</a:t>
            </a:r>
            <a:r>
              <a:rPr lang="en-US" dirty="0" smtClean="0"/>
              <a:t> selected for the primary variety because it is proven to produce good quality olives and oil in warmer climates and it is self-fertile.</a:t>
            </a:r>
          </a:p>
          <a:p>
            <a:endParaRPr lang="en-US" dirty="0" smtClean="0"/>
          </a:p>
          <a:p>
            <a:r>
              <a:rPr lang="en-US" dirty="0" smtClean="0"/>
              <a:t>●  </a:t>
            </a:r>
            <a:r>
              <a:rPr lang="en-US" dirty="0" err="1" smtClean="0"/>
              <a:t>Koroneki</a:t>
            </a:r>
            <a:r>
              <a:rPr lang="en-US" dirty="0" smtClean="0"/>
              <a:t> and </a:t>
            </a:r>
            <a:r>
              <a:rPr lang="en-US" dirty="0" err="1" smtClean="0"/>
              <a:t>Chemlali</a:t>
            </a:r>
            <a:r>
              <a:rPr lang="en-US" dirty="0" smtClean="0"/>
              <a:t> selected for pollinators because of high quality, hardiness, and known to bloom &amp; fruit in warmer climates.</a:t>
            </a:r>
          </a:p>
          <a:p>
            <a:endParaRPr lang="en-US" dirty="0"/>
          </a:p>
          <a:p>
            <a:r>
              <a:rPr lang="en-US" dirty="0" smtClean="0"/>
              <a:t>● Soil tested to determine amount of alkaline minerals to add to acidic soil</a:t>
            </a:r>
          </a:p>
          <a:p>
            <a:r>
              <a:rPr lang="en-US" dirty="0"/>
              <a:t> </a:t>
            </a:r>
            <a:r>
              <a:rPr lang="en-US" dirty="0" smtClean="0"/>
              <a:t>  (goal is to raise pH above 6.5).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●  Soil prepared with dolomitic limestone and volcanic pumice (20 pounds of each per 1,000 square feet for the entire block of trees to raise pH and to mineralize the soil.</a:t>
            </a:r>
          </a:p>
          <a:p>
            <a:endParaRPr lang="en-US" dirty="0" smtClean="0"/>
          </a:p>
          <a:p>
            <a:r>
              <a:rPr lang="en-US" dirty="0"/>
              <a:t>●  No </a:t>
            </a:r>
            <a:r>
              <a:rPr lang="en-US" dirty="0" smtClean="0"/>
              <a:t>irrigation </a:t>
            </a:r>
            <a:r>
              <a:rPr lang="en-US" dirty="0"/>
              <a:t>planned or installed. Young trees to be watered frequently to start with trailed water tank with gas motor and hose. Established trees </a:t>
            </a:r>
            <a:r>
              <a:rPr lang="en-US" dirty="0" smtClean="0"/>
              <a:t>are watered </a:t>
            </a:r>
            <a:r>
              <a:rPr lang="en-US" dirty="0"/>
              <a:t>when </a:t>
            </a:r>
            <a:r>
              <a:rPr lang="en-US" dirty="0" smtClean="0"/>
              <a:t>dry</a:t>
            </a:r>
            <a:r>
              <a:rPr lang="en-US" dirty="0"/>
              <a:t>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●  Gallon-size plants planted 10’ apart in rows with 16’ centers.</a:t>
            </a:r>
          </a:p>
          <a:p>
            <a:endParaRPr lang="en-US" dirty="0"/>
          </a:p>
          <a:p>
            <a:r>
              <a:rPr lang="en-US" dirty="0" smtClean="0"/>
              <a:t>●  Grove mowed as needed and hoed around trees to keep bare soil.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74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Pictures\Soil test Venrick Olives 9-18-18 IMG_61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59" y="536540"/>
            <a:ext cx="4654193" cy="620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42562" y="688102"/>
            <a:ext cx="2400914" cy="36933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Bearing Trees: pH 6.6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91569" y="1150706"/>
            <a:ext cx="3598229" cy="369332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Young, non-bearing trees: pH 6.6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33986" y="1905289"/>
            <a:ext cx="4263780" cy="646331"/>
          </a:xfrm>
          <a:prstGeom prst="rect">
            <a:avLst/>
          </a:prstGeom>
          <a:noFill/>
          <a:ln w="19050">
            <a:solidFill>
              <a:srgbClr val="99CC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Ca:Mg</a:t>
            </a:r>
            <a:r>
              <a:rPr lang="en-US" dirty="0" smtClean="0"/>
              <a:t> Ratio - Bearing Trees: 8.2:1</a:t>
            </a:r>
          </a:p>
          <a:p>
            <a:r>
              <a:rPr lang="en-US" dirty="0" err="1" smtClean="0"/>
              <a:t>Ca:Mg</a:t>
            </a:r>
            <a:r>
              <a:rPr lang="en-US" dirty="0" smtClean="0"/>
              <a:t> Ratio - young non-bearing: 7.8:1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33986" y="2993005"/>
            <a:ext cx="4263780" cy="646331"/>
          </a:xfrm>
          <a:prstGeom prst="rect">
            <a:avLst/>
          </a:prstGeom>
          <a:noFill/>
          <a:ln w="19050">
            <a:solidFill>
              <a:srgbClr val="99CC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Mg: K Ratio - Bearing Trees: 2:1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Mg:K</a:t>
            </a:r>
            <a:r>
              <a:rPr lang="en-US" dirty="0" smtClean="0"/>
              <a:t> </a:t>
            </a:r>
            <a:r>
              <a:rPr lang="en-US" dirty="0"/>
              <a:t>Ratio </a:t>
            </a:r>
            <a:r>
              <a:rPr lang="en-US" dirty="0" smtClean="0"/>
              <a:t>- young </a:t>
            </a:r>
            <a:r>
              <a:rPr lang="en-US" dirty="0"/>
              <a:t>non-bearing: </a:t>
            </a:r>
            <a:r>
              <a:rPr lang="en-US" dirty="0" smtClean="0"/>
              <a:t>3.2:1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75083" y="4130210"/>
            <a:ext cx="4222683" cy="646331"/>
          </a:xfrm>
          <a:prstGeom prst="rect">
            <a:avLst/>
          </a:prstGeom>
          <a:noFill/>
          <a:ln w="19050">
            <a:solidFill>
              <a:srgbClr val="99CC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Bearing trees low in K by 93 </a:t>
            </a:r>
            <a:r>
              <a:rPr lang="en-US" dirty="0" err="1" smtClean="0"/>
              <a:t>lbs</a:t>
            </a:r>
            <a:r>
              <a:rPr lang="en-US" dirty="0" smtClean="0"/>
              <a:t>/acre</a:t>
            </a:r>
          </a:p>
          <a:p>
            <a:r>
              <a:rPr lang="en-US" dirty="0" smtClean="0"/>
              <a:t>Non-bearing deficient by 140 </a:t>
            </a:r>
            <a:r>
              <a:rPr lang="en-US" dirty="0" err="1" smtClean="0"/>
              <a:t>lbs</a:t>
            </a:r>
            <a:r>
              <a:rPr lang="en-US" dirty="0" smtClean="0"/>
              <a:t>/acre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79262" y="5015803"/>
            <a:ext cx="3818674" cy="646331"/>
          </a:xfrm>
          <a:prstGeom prst="rect">
            <a:avLst/>
          </a:prstGeom>
          <a:noFill/>
          <a:ln w="19050">
            <a:solidFill>
              <a:srgbClr val="99CC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Micros: Non-bearing trees lower in </a:t>
            </a:r>
          </a:p>
          <a:p>
            <a:r>
              <a:rPr lang="en-US" dirty="0" smtClean="0"/>
              <a:t>boron, iron, and manganese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91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1448657"/>
            <a:ext cx="9144000" cy="417130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● Trees planted 12’apart with 16’ middles.</a:t>
            </a:r>
          </a:p>
          <a:p>
            <a:r>
              <a:rPr lang="en-US" dirty="0" smtClean="0"/>
              <a:t>● No organic matter or mulch used – only dolomite &amp; Azomite to start.</a:t>
            </a:r>
          </a:p>
          <a:p>
            <a:r>
              <a:rPr lang="en-US" dirty="0" smtClean="0"/>
              <a:t>● Trees watered every 2</a:t>
            </a:r>
            <a:r>
              <a:rPr lang="en-US" baseline="30000" dirty="0" smtClean="0"/>
              <a:t>nd</a:t>
            </a:r>
            <a:r>
              <a:rPr lang="en-US" dirty="0" smtClean="0"/>
              <a:t> day for two weeks, then watered as drying out.</a:t>
            </a:r>
          </a:p>
          <a:p>
            <a:r>
              <a:rPr lang="en-US" dirty="0" smtClean="0"/>
              <a:t>● Grove mowed both directions – we hoe a circular area around trees. 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2400" b="1" dirty="0" smtClean="0"/>
              <a:t>(</a:t>
            </a:r>
            <a:r>
              <a:rPr lang="en-US" sz="2400" b="1" u="sng" dirty="0" smtClean="0"/>
              <a:t>no </a:t>
            </a:r>
            <a:r>
              <a:rPr lang="en-US" sz="2400" b="1" u="sng" dirty="0" err="1" smtClean="0"/>
              <a:t>glyposate</a:t>
            </a:r>
            <a:r>
              <a:rPr lang="en-US" sz="2400" b="1" dirty="0"/>
              <a:t> </a:t>
            </a:r>
            <a:r>
              <a:rPr lang="en-US" sz="2400" b="1" dirty="0" smtClean="0"/>
              <a:t>or herbicides!)</a:t>
            </a:r>
          </a:p>
          <a:p>
            <a:r>
              <a:rPr lang="en-US" dirty="0" smtClean="0"/>
              <a:t>●  Trees trimmed as they grow – sides &amp; top in spring (non-bearing &amp; trees with light fruit load). </a:t>
            </a:r>
            <a:r>
              <a:rPr lang="en-US" i="1" dirty="0" smtClean="0"/>
              <a:t>Trees that had a heavy fruit load in 2018 were pruned hard this spring (2019) – we expect lots of fruit in 2020 from the new growth in 2019 (only a few fruit this year).</a:t>
            </a:r>
            <a:endParaRPr lang="en-US" dirty="0" smtClean="0"/>
          </a:p>
          <a:p>
            <a:r>
              <a:rPr lang="en-US" dirty="0" smtClean="0"/>
              <a:t>●  Trees sprayed with copper </a:t>
            </a:r>
            <a:r>
              <a:rPr lang="en-US" dirty="0" err="1" smtClean="0"/>
              <a:t>glucoheptonate</a:t>
            </a:r>
            <a:r>
              <a:rPr lang="en-US" dirty="0" smtClean="0"/>
              <a:t> as soon as they are pruned. </a:t>
            </a:r>
          </a:p>
          <a:p>
            <a:r>
              <a:rPr lang="en-US" dirty="0" smtClean="0"/>
              <a:t>●  Fruit hand-picked as soon as they are turning from green to black – </a:t>
            </a:r>
            <a:r>
              <a:rPr lang="en-US" i="1" dirty="0" smtClean="0"/>
              <a:t>if not picked early, ants &amp; birds start to enjoy the olives </a:t>
            </a:r>
            <a:r>
              <a:rPr lang="en-US" dirty="0" smtClean="0"/>
              <a:t>– </a:t>
            </a:r>
            <a:r>
              <a:rPr lang="en-US" b="1" u="sng" dirty="0" smtClean="0"/>
              <a:t>plus picking early minimizes alternate bearing.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36306" y="265802"/>
            <a:ext cx="8743307" cy="1080113"/>
          </a:xfrm>
        </p:spPr>
        <p:txBody>
          <a:bodyPr/>
          <a:lstStyle/>
          <a:p>
            <a:r>
              <a:rPr lang="en-US" dirty="0" smtClean="0">
                <a:solidFill>
                  <a:srgbClr val="99CC00"/>
                </a:solidFill>
              </a:rPr>
              <a:t>Planting &amp; Maintaining</a:t>
            </a:r>
            <a:endParaRPr lang="en-US" dirty="0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513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838" y="89625"/>
            <a:ext cx="883577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99CC00"/>
                </a:solidFill>
                <a:latin typeface="Calibri"/>
                <a:cs typeface="Calibri"/>
              </a:rPr>
              <a:t>                 </a:t>
            </a:r>
            <a:r>
              <a:rPr lang="en-US" sz="4400" b="1" dirty="0" smtClean="0">
                <a:solidFill>
                  <a:srgbClr val="99CC00"/>
                </a:solidFill>
                <a:latin typeface="Calibri"/>
                <a:cs typeface="Calibri"/>
              </a:rPr>
              <a:t>Fertilizing:</a:t>
            </a:r>
            <a:endParaRPr lang="en-US" sz="4400" b="1" dirty="0">
              <a:solidFill>
                <a:srgbClr val="99CC00"/>
              </a:solidFill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●  We apply the </a:t>
            </a:r>
            <a:r>
              <a:rPr lang="en-US" dirty="0">
                <a:latin typeface="Calibri"/>
                <a:cs typeface="Calibri"/>
              </a:rPr>
              <a:t>first fertilizer application of the year </a:t>
            </a:r>
            <a:r>
              <a:rPr lang="en-US" dirty="0" smtClean="0">
                <a:latin typeface="Calibri"/>
                <a:cs typeface="Calibri"/>
              </a:rPr>
              <a:t>before </a:t>
            </a:r>
            <a:r>
              <a:rPr lang="en-US" dirty="0">
                <a:latin typeface="Calibri"/>
                <a:cs typeface="Calibri"/>
              </a:rPr>
              <a:t>bud </a:t>
            </a:r>
            <a:r>
              <a:rPr lang="en-US" dirty="0" smtClean="0">
                <a:latin typeface="Calibri"/>
                <a:cs typeface="Calibri"/>
              </a:rPr>
              <a:t>break in January. </a:t>
            </a:r>
            <a:r>
              <a:rPr lang="en-US" dirty="0">
                <a:latin typeface="Calibri"/>
                <a:cs typeface="Calibri"/>
              </a:rPr>
              <a:t>75% of the total nitrogen requirement </a:t>
            </a:r>
            <a:r>
              <a:rPr lang="en-US" dirty="0" smtClean="0">
                <a:latin typeface="Calibri"/>
                <a:cs typeface="Calibri"/>
              </a:rPr>
              <a:t>is </a:t>
            </a:r>
            <a:r>
              <a:rPr lang="en-US" dirty="0">
                <a:latin typeface="Calibri"/>
                <a:cs typeface="Calibri"/>
              </a:rPr>
              <a:t>applied at this time. 25% of the total nitrogen </a:t>
            </a:r>
            <a:r>
              <a:rPr lang="en-US" dirty="0" smtClean="0">
                <a:latin typeface="Calibri"/>
                <a:cs typeface="Calibri"/>
              </a:rPr>
              <a:t>is applied </a:t>
            </a:r>
            <a:r>
              <a:rPr lang="en-US" dirty="0">
                <a:latin typeface="Calibri"/>
                <a:cs typeface="Calibri"/>
              </a:rPr>
              <a:t>in April </a:t>
            </a:r>
            <a:r>
              <a:rPr lang="en-US" dirty="0" smtClean="0">
                <a:latin typeface="Calibri"/>
                <a:cs typeface="Calibri"/>
              </a:rPr>
              <a:t>or May (after </a:t>
            </a:r>
            <a:r>
              <a:rPr lang="en-US" dirty="0">
                <a:latin typeface="Calibri"/>
                <a:cs typeface="Calibri"/>
              </a:rPr>
              <a:t>fruit set).</a:t>
            </a:r>
            <a:endParaRPr lang="en-US" b="1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●  </a:t>
            </a:r>
            <a:r>
              <a:rPr lang="en-US" dirty="0" smtClean="0">
                <a:latin typeface="Calibri"/>
                <a:cs typeface="Calibri"/>
              </a:rPr>
              <a:t>20-30 </a:t>
            </a:r>
            <a:r>
              <a:rPr lang="en-US" dirty="0">
                <a:latin typeface="Calibri"/>
                <a:cs typeface="Calibri"/>
              </a:rPr>
              <a:t>pounds of Nitrogen (N) per </a:t>
            </a:r>
            <a:r>
              <a:rPr lang="en-US" dirty="0" smtClean="0">
                <a:latin typeface="Calibri"/>
                <a:cs typeface="Calibri"/>
              </a:rPr>
              <a:t>acre of root zone </a:t>
            </a:r>
            <a:r>
              <a:rPr lang="en-US" dirty="0">
                <a:latin typeface="Calibri"/>
                <a:cs typeface="Calibri"/>
              </a:rPr>
              <a:t>per year! None after July at the latest! </a:t>
            </a:r>
          </a:p>
          <a:p>
            <a:r>
              <a:rPr lang="en-US" dirty="0">
                <a:latin typeface="Calibri"/>
                <a:cs typeface="Calibri"/>
              </a:rPr>
              <a:t>●  40 pounds of Phosphorus (P) only when needed (Base on soil testing)</a:t>
            </a:r>
          </a:p>
          <a:p>
            <a:r>
              <a:rPr lang="en-US" dirty="0">
                <a:latin typeface="Calibri"/>
                <a:cs typeface="Calibri"/>
              </a:rPr>
              <a:t>●  80 pounds of Potassium (K) </a:t>
            </a:r>
            <a:r>
              <a:rPr lang="en-US" dirty="0" smtClean="0">
                <a:latin typeface="Calibri"/>
                <a:cs typeface="Calibri"/>
              </a:rPr>
              <a:t>using </a:t>
            </a:r>
            <a:r>
              <a:rPr lang="en-US" dirty="0">
                <a:latin typeface="Calibri"/>
                <a:cs typeface="Calibri"/>
              </a:rPr>
              <a:t>Potassium Magnesium Sulfate (SPM</a:t>
            </a:r>
            <a:r>
              <a:rPr lang="en-US" dirty="0" smtClean="0">
                <a:latin typeface="Calibri"/>
                <a:cs typeface="Calibri"/>
              </a:rPr>
              <a:t>) and/or potassium sulfate (SOP) or Kieserite to make the magnesium to potassium ratio 1:1 or a little higher.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●  We test soil &amp; take </a:t>
            </a:r>
            <a:r>
              <a:rPr lang="en-US" dirty="0">
                <a:latin typeface="Calibri"/>
                <a:cs typeface="Calibri"/>
              </a:rPr>
              <a:t>leaf tissue </a:t>
            </a:r>
            <a:r>
              <a:rPr lang="en-US" dirty="0" smtClean="0">
                <a:latin typeface="Calibri"/>
                <a:cs typeface="Calibri"/>
              </a:rPr>
              <a:t>samples </a:t>
            </a:r>
            <a:r>
              <a:rPr lang="en-US" dirty="0">
                <a:latin typeface="Calibri"/>
                <a:cs typeface="Calibri"/>
              </a:rPr>
              <a:t>in late June or </a:t>
            </a:r>
            <a:r>
              <a:rPr lang="en-US" dirty="0" smtClean="0">
                <a:latin typeface="Calibri"/>
                <a:cs typeface="Calibri"/>
              </a:rPr>
              <a:t>July – then a</a:t>
            </a:r>
            <a:r>
              <a:rPr lang="en-US" b="1" u="sng" dirty="0" smtClean="0">
                <a:latin typeface="Calibri"/>
                <a:cs typeface="Calibri"/>
              </a:rPr>
              <a:t>fter </a:t>
            </a:r>
            <a:r>
              <a:rPr lang="en-US" b="1" u="sng" dirty="0">
                <a:latin typeface="Calibri"/>
                <a:cs typeface="Calibri"/>
              </a:rPr>
              <a:t>harvest when fruit production begins </a:t>
            </a:r>
            <a:r>
              <a:rPr lang="en-US" dirty="0" smtClean="0">
                <a:latin typeface="Calibri"/>
                <a:cs typeface="Calibri"/>
              </a:rPr>
              <a:t>to determine </a:t>
            </a:r>
            <a:r>
              <a:rPr lang="en-US" dirty="0">
                <a:latin typeface="Calibri"/>
                <a:cs typeface="Calibri"/>
              </a:rPr>
              <a:t>January </a:t>
            </a:r>
            <a:r>
              <a:rPr lang="en-US" dirty="0" smtClean="0">
                <a:latin typeface="Calibri"/>
                <a:cs typeface="Calibri"/>
              </a:rPr>
              <a:t>inputs.</a:t>
            </a:r>
          </a:p>
          <a:p>
            <a:r>
              <a:rPr lang="en-US" dirty="0" smtClean="0">
                <a:latin typeface="Calibri"/>
                <a:cs typeface="Calibri"/>
              </a:rPr>
              <a:t>●  Trees are given </a:t>
            </a:r>
            <a:r>
              <a:rPr lang="en-US" dirty="0">
                <a:latin typeface="Calibri"/>
                <a:cs typeface="Calibri"/>
              </a:rPr>
              <a:t>micronutrients </a:t>
            </a:r>
            <a:r>
              <a:rPr lang="en-US" dirty="0" smtClean="0">
                <a:latin typeface="Calibri"/>
                <a:cs typeface="Calibri"/>
              </a:rPr>
              <a:t>as needed – organic </a:t>
            </a:r>
            <a:r>
              <a:rPr lang="en-US" dirty="0">
                <a:latin typeface="Calibri"/>
                <a:cs typeface="Calibri"/>
              </a:rPr>
              <a:t>micros </a:t>
            </a:r>
            <a:r>
              <a:rPr lang="en-US" dirty="0" smtClean="0">
                <a:latin typeface="Calibri"/>
                <a:cs typeface="Calibri"/>
              </a:rPr>
              <a:t>work best for us.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sz="2000" b="1" dirty="0" smtClean="0">
                <a:latin typeface="Calibri"/>
                <a:cs typeface="Calibri"/>
              </a:rPr>
              <a:t>We use very little potassium chloride </a:t>
            </a:r>
            <a:r>
              <a:rPr lang="en-US" sz="2000" b="1" dirty="0">
                <a:latin typeface="Calibri"/>
                <a:cs typeface="Calibri"/>
              </a:rPr>
              <a:t>/KCL, </a:t>
            </a:r>
            <a:r>
              <a:rPr lang="en-US" sz="2000" b="1" dirty="0" err="1">
                <a:latin typeface="Calibri"/>
                <a:cs typeface="Calibri"/>
              </a:rPr>
              <a:t>a.k.a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Muriate</a:t>
            </a:r>
            <a:r>
              <a:rPr lang="en-US" sz="2000" b="1" dirty="0">
                <a:latin typeface="Calibri"/>
                <a:cs typeface="Calibri"/>
              </a:rPr>
              <a:t> of Potash</a:t>
            </a:r>
            <a:r>
              <a:rPr lang="en-US" sz="2000" b="1" dirty="0" smtClean="0">
                <a:latin typeface="Calibri"/>
                <a:cs typeface="Calibri"/>
              </a:rPr>
              <a:t>) – 100 ppm chloride in the soil is optimum - </a:t>
            </a:r>
            <a:r>
              <a:rPr lang="en-US" sz="2000" b="1" u="sng" dirty="0" smtClean="0">
                <a:latin typeface="Calibri"/>
                <a:cs typeface="Calibri"/>
              </a:rPr>
              <a:t>&gt; 0.50% Chloride is toxic</a:t>
            </a:r>
            <a:r>
              <a:rPr lang="en-US" sz="2000" b="1" dirty="0" smtClean="0">
                <a:latin typeface="Calibri"/>
                <a:cs typeface="Calibri"/>
              </a:rPr>
              <a:t>!</a:t>
            </a:r>
          </a:p>
          <a:p>
            <a:endParaRPr lang="en-US" sz="2000" b="1" dirty="0">
              <a:latin typeface="Calibri"/>
              <a:cs typeface="Calibri"/>
            </a:endParaRPr>
          </a:p>
          <a:p>
            <a:r>
              <a:rPr lang="en-US" sz="2000" b="1" dirty="0" smtClean="0">
                <a:latin typeface="Calibri"/>
                <a:cs typeface="Calibri"/>
              </a:rPr>
              <a:t>We use primarily organic-based fertilizer ingredients with low salt index – </a:t>
            </a:r>
          </a:p>
          <a:p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u="sng" dirty="0" smtClean="0">
                <a:latin typeface="Calibri"/>
                <a:cs typeface="Calibri"/>
              </a:rPr>
              <a:t>&gt; 0.20% sodium in the soil is toxic</a:t>
            </a:r>
            <a:r>
              <a:rPr lang="en-US" sz="2000" b="1" dirty="0" smtClean="0">
                <a:latin typeface="Calibri"/>
                <a:cs typeface="Calibri"/>
              </a:rPr>
              <a:t>!</a:t>
            </a:r>
            <a:endParaRPr lang="en-US" sz="20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566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Pictures\Venrick Olives tissue bearing 9-14-18 IMG_61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265" y="49229"/>
            <a:ext cx="4685015" cy="624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910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1232901"/>
            <a:ext cx="8938517" cy="5250094"/>
          </a:xfrm>
        </p:spPr>
        <p:txBody>
          <a:bodyPr>
            <a:normAutofit/>
          </a:bodyPr>
          <a:lstStyle/>
          <a:p>
            <a:r>
              <a:rPr lang="en-US" b="1" dirty="0" smtClean="0"/>
              <a:t>VENRICK RESULTS:      RESEARCHED STANDARDS:</a:t>
            </a:r>
          </a:p>
          <a:p>
            <a:r>
              <a:rPr lang="en-US" sz="1800" b="1" dirty="0" smtClean="0"/>
              <a:t> </a:t>
            </a:r>
            <a:r>
              <a:rPr lang="en-US" sz="1800" b="1" u="sng" dirty="0" smtClean="0"/>
              <a:t>9-14-18 Test Results</a:t>
            </a:r>
            <a:r>
              <a:rPr lang="en-US" sz="1800" b="1" dirty="0" smtClean="0"/>
              <a:t>         </a:t>
            </a:r>
            <a:r>
              <a:rPr lang="en-US" sz="1800" b="1" u="sng" dirty="0" smtClean="0"/>
              <a:t>Deficient</a:t>
            </a:r>
            <a:r>
              <a:rPr lang="en-US" sz="1800" b="1" dirty="0" smtClean="0"/>
              <a:t>       </a:t>
            </a:r>
            <a:r>
              <a:rPr lang="en-US" sz="1800" b="1" u="sng" dirty="0" smtClean="0"/>
              <a:t>Optimum</a:t>
            </a:r>
            <a:r>
              <a:rPr lang="en-US" sz="1800" b="1" dirty="0" smtClean="0"/>
              <a:t>           </a:t>
            </a:r>
            <a:r>
              <a:rPr lang="en-US" sz="1800" b="1" u="sng" dirty="0" smtClean="0"/>
              <a:t>Toxic</a:t>
            </a:r>
            <a:r>
              <a:rPr lang="en-US" sz="1800" b="1" dirty="0" smtClean="0"/>
              <a:t>        </a:t>
            </a:r>
            <a:r>
              <a:rPr lang="en-US" sz="1800" b="1" u="sng" dirty="0" smtClean="0"/>
              <a:t>Status</a:t>
            </a:r>
          </a:p>
          <a:p>
            <a:r>
              <a:rPr lang="en-US" sz="1800" b="1" dirty="0" smtClean="0"/>
              <a:t>Calcium         0.89%..........&lt;0.6%.........1.0 - 1.43%.....&gt;3.15%.........</a:t>
            </a:r>
            <a:r>
              <a:rPr lang="en-US" sz="1800" b="1" u="sng" dirty="0" smtClean="0"/>
              <a:t>Low</a:t>
            </a:r>
          </a:p>
          <a:p>
            <a:r>
              <a:rPr lang="en-US" sz="1800" b="1" dirty="0" smtClean="0"/>
              <a:t>Magnesium     0.14%.........&lt;0.08%........0.1 - 0.16%.....&gt;0.69%........Optimum</a:t>
            </a:r>
          </a:p>
          <a:p>
            <a:r>
              <a:rPr lang="en-US" sz="1800" b="1" dirty="0" smtClean="0"/>
              <a:t>Phosphorus    0.28%.........&lt;0.05%.........0.1 – 0.3%......&gt;0.34%........Optimum </a:t>
            </a:r>
          </a:p>
          <a:p>
            <a:r>
              <a:rPr lang="en-US" sz="1800" b="1" dirty="0" smtClean="0"/>
              <a:t>Potassium      1.00%..........&lt;0.4%..........0.8 – 1.0%......&gt;1.65%........Optimum</a:t>
            </a:r>
          </a:p>
          <a:p>
            <a:r>
              <a:rPr lang="en-US" sz="1800" b="1" dirty="0" smtClean="0"/>
              <a:t>Nitrogen        1.65%..........&lt;1.4%..........1.5 – 2.0%.......&gt;2.55%.......Optimum</a:t>
            </a:r>
          </a:p>
          <a:p>
            <a:r>
              <a:rPr lang="en-US" sz="1800" b="1" dirty="0" smtClean="0"/>
              <a:t>Sulfur            0.16%..........&lt;0.02%........0.08 – 0.16%.....&gt;0.32%.......Optimum</a:t>
            </a:r>
          </a:p>
          <a:p>
            <a:r>
              <a:rPr lang="en-US" sz="1800" b="1" dirty="0" smtClean="0"/>
              <a:t>Sodium          0.016%...............................................&gt;0.2%.........Not toxic</a:t>
            </a:r>
          </a:p>
          <a:p>
            <a:r>
              <a:rPr lang="en-US" sz="1800" b="1" dirty="0" smtClean="0"/>
              <a:t>Boron            19.9 ppm………&lt;14 ppm……..19-150 ppm……..&gt;185 ppm….Optimum</a:t>
            </a:r>
          </a:p>
          <a:p>
            <a:r>
              <a:rPr lang="en-US" sz="1800" b="1" dirty="0" smtClean="0"/>
              <a:t>Copper           2.64 ppm…….&lt;1.5 ppm……….4 – 9 ppm………..&gt;78 ppm…...</a:t>
            </a:r>
            <a:r>
              <a:rPr lang="en-US" sz="1800" b="1" u="sng" dirty="0" smtClean="0"/>
              <a:t>Low</a:t>
            </a:r>
          </a:p>
          <a:p>
            <a:r>
              <a:rPr lang="en-US" sz="1800" b="1" dirty="0" smtClean="0"/>
              <a:t>Iron               30.66 ppm……&lt;40 ppm……….90-124 ppm……..&gt;460 ppm…..</a:t>
            </a:r>
            <a:r>
              <a:rPr lang="en-US" sz="1800" b="1" u="sng" dirty="0" smtClean="0"/>
              <a:t>Deficient</a:t>
            </a:r>
          </a:p>
          <a:p>
            <a:r>
              <a:rPr lang="en-US" sz="1800" b="1" dirty="0" smtClean="0"/>
              <a:t>Manganese    34.14 ppm…….&lt;5 ppm………...20-36 ppm………&gt;164 ppm…..Optimum</a:t>
            </a:r>
          </a:p>
          <a:p>
            <a:r>
              <a:rPr lang="en-US" sz="1800" b="1" dirty="0" smtClean="0"/>
              <a:t>Zinc               15.1 ppm……..&lt;8 ppm………….10-24 ppm………..&gt;84 ppm…..Optimum</a:t>
            </a:r>
          </a:p>
          <a:p>
            <a:endParaRPr lang="en-US" sz="1800" b="1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3564" y="80865"/>
            <a:ext cx="8661115" cy="1491081"/>
          </a:xfrm>
        </p:spPr>
        <p:txBody>
          <a:bodyPr/>
          <a:lstStyle/>
          <a:p>
            <a:r>
              <a:rPr lang="en-US" sz="2800" dirty="0" smtClean="0">
                <a:solidFill>
                  <a:srgbClr val="99CC00"/>
                </a:solidFill>
              </a:rPr>
              <a:t>Tissue results after heavy bearing </a:t>
            </a:r>
            <a:br>
              <a:rPr lang="en-US" sz="2800" dirty="0" smtClean="0">
                <a:solidFill>
                  <a:srgbClr val="99CC00"/>
                </a:solidFill>
              </a:rPr>
            </a:br>
            <a:r>
              <a:rPr lang="en-US" sz="2800" dirty="0" smtClean="0">
                <a:solidFill>
                  <a:srgbClr val="99CC00"/>
                </a:solidFill>
              </a:rPr>
              <a:t>compared to researched standards:</a:t>
            </a:r>
            <a:endParaRPr lang="en-US" sz="2800" dirty="0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4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2062" y="1726058"/>
            <a:ext cx="8270697" cy="442816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17581" y="234978"/>
            <a:ext cx="7175351" cy="1793167"/>
          </a:xfrm>
        </p:spPr>
        <p:txBody>
          <a:bodyPr/>
          <a:lstStyle/>
          <a:p>
            <a:r>
              <a:rPr lang="en-US" dirty="0" smtClean="0">
                <a:solidFill>
                  <a:srgbClr val="99CC00"/>
                </a:solidFill>
              </a:rPr>
              <a:t>Canning Olives</a:t>
            </a:r>
            <a:endParaRPr lang="en-US" dirty="0">
              <a:solidFill>
                <a:srgbClr val="99CC00"/>
              </a:solidFill>
            </a:endParaRPr>
          </a:p>
        </p:txBody>
      </p:sp>
      <p:pic>
        <p:nvPicPr>
          <p:cNvPr id="2050" name="Picture 2" descr="C:\Users\Owner\Pictures\Olives being canned before lids attached  September 2018 1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31" y="1294816"/>
            <a:ext cx="7161088" cy="537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451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685</TotalTime>
  <Words>1359</Words>
  <Application>Microsoft Macintosh PowerPoint</Application>
  <PresentationFormat>On-screen Show (4:3)</PresentationFormat>
  <Paragraphs>87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Slipstream</vt:lpstr>
      <vt:lpstr> NORTH FLORIDA OLIVE FIELD DAY</vt:lpstr>
      <vt:lpstr>PowerPoint Presentation</vt:lpstr>
      <vt:lpstr>PowerPoint Presentation</vt:lpstr>
      <vt:lpstr>PowerPoint Presentation</vt:lpstr>
      <vt:lpstr>Planting &amp; Maintaining</vt:lpstr>
      <vt:lpstr>PowerPoint Presentation</vt:lpstr>
      <vt:lpstr>PowerPoint Presentation</vt:lpstr>
      <vt:lpstr>Tissue results after heavy bearing  compared to researched standards:</vt:lpstr>
      <vt:lpstr>Canning Olives</vt:lpstr>
      <vt:lpstr>PowerPoint Presentation</vt:lpstr>
      <vt:lpstr>The Olive Specialists  Dana Venrick, President       danavenrick@yahoo.com Allen Day, Vice President       daylite2@yahoo.com  Quality Green Specialists, Inc 1639 N. Spring Garden Ave. (S.R. 15A), DeLand, FL 32720 http://www.qualitygreenspecialists.com Open 8 a.m. – 5:00 p.m.   Mon. – Sat.  Comprehensive Consulting Services, soil &amp; plant tissue testing, water testing, fruiting plants – reasonably priced. 386-837-3878 (Dana) 386-747-0567 (Allen)  386-734-8000 (Store)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FLORIDA OLIVE FIELD DAY</dc:title>
  <dc:creator>Michael O'Hara Garcia</dc:creator>
  <cp:lastModifiedBy>Michael O'Hara Garcia</cp:lastModifiedBy>
  <cp:revision>53</cp:revision>
  <dcterms:created xsi:type="dcterms:W3CDTF">2019-11-17T10:42:46Z</dcterms:created>
  <dcterms:modified xsi:type="dcterms:W3CDTF">2019-11-19T11:57:58Z</dcterms:modified>
</cp:coreProperties>
</file>