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58" r:id="rId4"/>
    <p:sldId id="260" r:id="rId5"/>
    <p:sldId id="261" r:id="rId6"/>
    <p:sldId id="301" r:id="rId7"/>
    <p:sldId id="262" r:id="rId8"/>
    <p:sldId id="263" r:id="rId9"/>
    <p:sldId id="284" r:id="rId10"/>
    <p:sldId id="281" r:id="rId11"/>
    <p:sldId id="285" r:id="rId12"/>
    <p:sldId id="287" r:id="rId13"/>
    <p:sldId id="316" r:id="rId14"/>
    <p:sldId id="290" r:id="rId15"/>
    <p:sldId id="293" r:id="rId16"/>
    <p:sldId id="306" r:id="rId17"/>
    <p:sldId id="297" r:id="rId18"/>
    <p:sldId id="314" r:id="rId19"/>
    <p:sldId id="296" r:id="rId20"/>
    <p:sldId id="305" r:id="rId21"/>
    <p:sldId id="313" r:id="rId22"/>
    <p:sldId id="311" r:id="rId23"/>
    <p:sldId id="298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3"/>
    <p:restoredTop sz="86052" autoAdjust="0"/>
  </p:normalViewPr>
  <p:slideViewPr>
    <p:cSldViewPr snapToGrid="0" snapToObjects="1">
      <p:cViewPr varScale="1">
        <p:scale>
          <a:sx n="80" d="100"/>
          <a:sy n="80" d="100"/>
        </p:scale>
        <p:origin x="-5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DB912-1E40-45DD-93FF-D4EAB06D2B7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721B-32BC-4F24-906F-D5775A96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2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4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1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6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6721B-32BC-4F24-906F-D5775A9628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93508-7FE8-5443-B8B1-9A67008AB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1E86-E2A0-0D41-AA51-59CA21742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780DAD-409A-804F-951C-6A12EB8A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077022-AB0C-334C-BAD1-F590FC7F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1F28A8-D24B-FE4D-B3DA-68485E7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A2BAF-957A-2A4C-9A4E-37225395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C154A3-124C-734D-B6A1-A1A2E7E0B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8A1281-9320-0D47-B5F1-5BF4971E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86D40-C51D-9E4B-ADD3-125274BE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73856D-F97A-5B42-9131-957E284B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CA98C9-7C15-F04D-AA17-2F2F3E293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51E8DB-1641-0F41-B1B9-7F0526D4A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9B658-1288-494D-9E44-76AF526E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A1219-B802-1148-8734-7C5122AF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EF969B-AB09-374E-8D86-3BEBAD53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5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7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0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97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6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4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F7E76-60F9-9E49-8A0B-44DF5D52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47C344-9A9F-7246-B3D9-EDE61322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44CEF3-3F10-B146-9D89-DE669EEF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02224-013C-E84C-B58A-CCCED767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69478-16C1-9840-815A-76F9EF89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40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8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8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EF22D-603A-574D-ACD2-626B7974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BF7423-12C2-9E48-B2CF-09C025E4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F0012A-646E-4640-B8B5-8564DB67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C1BB66-023C-FC47-87FB-C0D3681C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269297-9920-8D40-91B0-68FA4D27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9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DB96C-A568-5D47-9271-EE158EDA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4FE74-9FE1-A54E-B8EF-AEA8CF217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624EDB-5E1C-954E-8AC4-6549EF249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E9D324-C486-A348-A39D-81981034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F6550C-7939-9742-836C-5643235C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D1F797-EEC6-414D-A19D-D91D240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9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E4635-666F-F849-88DC-E1CEC132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5D0085-1389-6B41-A8EA-4696ADBC2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C8A882-A7CF-314F-8E2A-B60F506B6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96DDF8-C04A-1E46-A336-12B02F6DC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BBA2FB-4A03-BE44-A216-247C39BB7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64BF49-F5BE-A346-BA98-392682A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F24303-42E2-3944-86F1-4E3D7CB7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D67EAE-DD19-A643-A8C8-97AC6844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CA796-AC86-4F42-A0FF-9E2CB1FC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5094C6-35BC-9F4F-B796-880AD54B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C089F0-C848-D442-A6E4-29FD3944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D6FDFD-C29C-A345-AB96-64671E21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3B7CE3-F662-9442-8683-54C61C5E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CBE66A-7CA7-3942-99A5-A1C1CDF7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E54C97-1D00-AB41-A049-6897132A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42BA6-C99B-C14D-A81B-6F5E0FE7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534BFA-1C14-1449-8518-1D87CA95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3E7ACD-FEB2-5942-9BE4-7A46EEA9C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09555-35A3-4544-9C82-E6DF5E93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8F3AEC-6830-9D4D-B9F2-AC9C867D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26855C-964A-AF4D-A9E5-A5F3FB22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43476-B048-EF47-81C6-062F4D58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BC580B-C1D8-8E4F-98CC-C9190C87A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A64BC6-54F2-D14D-B700-E63FFF61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76DABC-4E72-3F44-B8F6-92658B77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1C6A98-125B-994D-A135-37178FEC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F5DBA6-820C-0640-A7DD-0227BF03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7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E7A651-7002-A14A-82CA-1E482D40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919D8-8CEC-C049-805E-D25BB0827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71AC83-0E86-0641-873A-5B11D121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2A73-2FE6-F144-8317-0E21A53D6B8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6DB958-D49F-024F-A475-1C74DB40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3A956-16F8-FB4D-B168-AA84DEC69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8268-EACD-1948-B09F-88C9D4D7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3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539C4AB-159E-F048-AE8E-77BC38AE1BCC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C14DAA8-8082-3C45-9A36-9996ABF5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.ifas.ufl.edu/pdffiles/IN/IN125100.pdf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2ADE4-7F2D-4344-A45E-221CECD6D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853" y="4809721"/>
            <a:ext cx="7656163" cy="230149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An Arthropod </a:t>
            </a:r>
            <a:r>
              <a:rPr lang="en-US" sz="4300" cap="none" dirty="0">
                <a:latin typeface="Arial" panose="020B0604020202020204" pitchFamily="34" charset="0"/>
                <a:cs typeface="Arial" panose="020B0604020202020204" pitchFamily="34" charset="0"/>
              </a:rPr>
              <a:t>Survey of North Central Florida Olive Groves: The Potential of Olives as a New Specialty Crop</a:t>
            </a:r>
            <a:br>
              <a:rPr lang="en-US" sz="43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FC34F1-36E1-844D-8FBC-95A04C6A33E9}"/>
              </a:ext>
            </a:extLst>
          </p:cNvPr>
          <p:cNvSpPr txBox="1"/>
          <p:nvPr/>
        </p:nvSpPr>
        <p:spPr>
          <a:xfrm>
            <a:off x="7972682" y="4982115"/>
            <a:ext cx="4219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Eleanor Phillips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Sandra Allan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Jennifer Gillett-Kaufman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CD1F2E-E513-BC4D-AEE2-AE4E8FB9A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53" y="0"/>
            <a:ext cx="11628582" cy="45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5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21" y="200193"/>
            <a:ext cx="9412224" cy="963349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 Stink Bug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5" y="1507550"/>
            <a:ext cx="6670714" cy="4497049"/>
          </a:xfrm>
        </p:spPr>
        <p:txBody>
          <a:bodyPr>
            <a:no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Monitoring done for native and invasive stink bugs</a:t>
            </a:r>
          </a:p>
          <a:p>
            <a:pPr lvl="1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Brown marmorated stink bug lure + green stink bug lure </a:t>
            </a:r>
          </a:p>
          <a:p>
            <a:pPr lvl="1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Consperse stink bug lure </a:t>
            </a: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invasive stink bugs identified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Brown marmorated 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Consperse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5C6112-9B2C-8241-BDB0-3CBCCC934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629" y="1507550"/>
            <a:ext cx="4517693" cy="283464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B77250-C8B4-4149-A2F1-2000CB1AA7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8"/>
          <a:stretch/>
        </p:blipFill>
        <p:spPr>
          <a:xfrm>
            <a:off x="6980475" y="4520884"/>
            <a:ext cx="2286000" cy="2222756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58032F-3C4C-B142-AAE1-835BDC0D246F}"/>
              </a:ext>
            </a:extLst>
          </p:cNvPr>
          <p:cNvSpPr txBox="1"/>
          <p:nvPr/>
        </p:nvSpPr>
        <p:spPr>
          <a:xfrm>
            <a:off x="6949441" y="4520884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1BDE28-CB21-9641-B0BB-2230E8E5D0C2}"/>
              </a:ext>
            </a:extLst>
          </p:cNvPr>
          <p:cNvSpPr txBox="1"/>
          <p:nvPr/>
        </p:nvSpPr>
        <p:spPr>
          <a:xfrm>
            <a:off x="6711758" y="6423291"/>
            <a:ext cx="1772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Lyle Buss, UF/IFAS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71D008-955A-9146-ACE0-07CF6DE5B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6925" r="-9881" b="-1"/>
          <a:stretch/>
        </p:blipFill>
        <p:spPr>
          <a:xfrm>
            <a:off x="9524765" y="4520884"/>
            <a:ext cx="2194560" cy="2203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C44FF2-246C-6A44-AE79-908647387B78}"/>
              </a:ext>
            </a:extLst>
          </p:cNvPr>
          <p:cNvSpPr txBox="1"/>
          <p:nvPr/>
        </p:nvSpPr>
        <p:spPr>
          <a:xfrm>
            <a:off x="9538093" y="4501532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&quot;No&quot; Symbol 15">
            <a:extLst>
              <a:ext uri="{FF2B5EF4-FFF2-40B4-BE49-F238E27FC236}">
                <a16:creationId xmlns:a16="http://schemas.microsoft.com/office/drawing/2014/main" xmlns="" id="{2EC622C6-6752-B646-9D5B-561C86EAC9AE}"/>
              </a:ext>
            </a:extLst>
          </p:cNvPr>
          <p:cNvSpPr>
            <a:spLocks noChangeAspect="1"/>
          </p:cNvSpPr>
          <p:nvPr/>
        </p:nvSpPr>
        <p:spPr>
          <a:xfrm>
            <a:off x="7071915" y="4544639"/>
            <a:ext cx="2103120" cy="2052429"/>
          </a:xfrm>
          <a:prstGeom prst="noSmoking">
            <a:avLst>
              <a:gd name="adj" fmla="val 658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>
            <a:extLst>
              <a:ext uri="{FF2B5EF4-FFF2-40B4-BE49-F238E27FC236}">
                <a16:creationId xmlns:a16="http://schemas.microsoft.com/office/drawing/2014/main" xmlns="" id="{9600BB55-CCB9-234C-918C-E539EFE49754}"/>
              </a:ext>
            </a:extLst>
          </p:cNvPr>
          <p:cNvSpPr>
            <a:spLocks noChangeAspect="1"/>
          </p:cNvSpPr>
          <p:nvPr/>
        </p:nvSpPr>
        <p:spPr>
          <a:xfrm>
            <a:off x="9482561" y="4509361"/>
            <a:ext cx="2103120" cy="2052429"/>
          </a:xfrm>
          <a:prstGeom prst="noSmoking">
            <a:avLst>
              <a:gd name="adj" fmla="val 658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0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2" y="196371"/>
            <a:ext cx="11475483" cy="1421414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 Olive Fruit Fly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12" y="1617785"/>
            <a:ext cx="7627318" cy="5536219"/>
          </a:xfrm>
        </p:spPr>
        <p:txBody>
          <a:bodyPr anchor="ctr"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Majority Diptera</a:t>
            </a:r>
          </a:p>
          <a:p>
            <a:pPr lvl="1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Trapping in corner locations recommended</a:t>
            </a: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Bactrocera oleae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(olive fruit fly)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19B59D-4DD5-764D-A0EA-FFD2FE3A6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2" t="6435" r="6853" b="7561"/>
          <a:stretch/>
        </p:blipFill>
        <p:spPr>
          <a:xfrm>
            <a:off x="8271803" y="2039814"/>
            <a:ext cx="2843884" cy="37460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836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1" y="200191"/>
            <a:ext cx="11952884" cy="1164375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 Yellow and Blue Sticky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1" y="1477108"/>
            <a:ext cx="6255468" cy="5036233"/>
          </a:xfrm>
        </p:spPr>
        <p:txBody>
          <a:bodyPr anchor="ctr"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Thysanoptera </a:t>
            </a:r>
          </a:p>
          <a:p>
            <a:pPr lvl="1"/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Frankliniella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species most common flower pest species</a:t>
            </a:r>
          </a:p>
          <a:p>
            <a:pPr lvl="1"/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4CF55A-661F-0043-BFCC-008FCCEEE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19103" y="1527171"/>
            <a:ext cx="3555301" cy="4616378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021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1" y="200191"/>
            <a:ext cx="11952884" cy="1164375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 Yellow and Blue Sticky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1" y="1477108"/>
            <a:ext cx="5707634" cy="4234375"/>
          </a:xfrm>
        </p:spPr>
        <p:txBody>
          <a:bodyPr anchor="ctr">
            <a:normAutofit/>
          </a:bodyPr>
          <a:lstStyle/>
          <a:p>
            <a:pPr lvl="1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Tap flowers onto white piece of paper to see these insects</a:t>
            </a:r>
          </a:p>
          <a:p>
            <a:pPr lvl="1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Florida flower thrips,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Frankliniella bispinosa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most common</a:t>
            </a:r>
            <a:endParaRPr lang="en-US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EA78C6-9F8D-8E49-8738-99E9F528B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88205" y="918899"/>
            <a:ext cx="3709496" cy="5071433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528A5D-F835-6244-BF9B-3B7AE4028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695" y="3885518"/>
            <a:ext cx="2564166" cy="2517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33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53" y="200193"/>
            <a:ext cx="7579301" cy="1218060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 Sweep Netting and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19" y="1693189"/>
            <a:ext cx="3433287" cy="5361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Sweep netting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major pests of olive identified in sweep net samples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E65D377-FCCB-5A44-809D-17B597896A2C}"/>
              </a:ext>
            </a:extLst>
          </p:cNvPr>
          <p:cNvSpPr txBox="1">
            <a:spLocks/>
          </p:cNvSpPr>
          <p:nvPr/>
        </p:nvSpPr>
        <p:spPr>
          <a:xfrm>
            <a:off x="3742007" y="1597781"/>
            <a:ext cx="4768948" cy="522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Tree observation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Scale insects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Rustic sphynx hornworms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Crambidae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shootworms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Fall webworms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Tip binders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383D67-AD3B-F746-8595-D5A3A53362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770" y="0"/>
            <a:ext cx="3518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91" y="200193"/>
            <a:ext cx="7062774" cy="1598430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 Pests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2134721"/>
            <a:ext cx="5513327" cy="449704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Black scale,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Saissetia oleae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Ants often seen tending 	scales– control of ants 	important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scales found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Citrus scale,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Unaspis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citri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854519-002A-2242-A0CB-BAD40C3A5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17190">
            <a:off x="5634806" y="3596375"/>
            <a:ext cx="2320961" cy="2352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6F2160-F117-694B-B673-C12DD64DED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49672" flipH="1">
            <a:off x="6496042" y="729723"/>
            <a:ext cx="5941447" cy="2918987"/>
          </a:xfrm>
          <a:prstGeom prst="ellipse">
            <a:avLst/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625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53" y="200193"/>
            <a:ext cx="5705162" cy="1188720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b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Pest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53" y="1732868"/>
            <a:ext cx="7542451" cy="4774508"/>
          </a:xfrm>
        </p:spPr>
        <p:txBody>
          <a:bodyPr>
            <a:normAutofit/>
          </a:bodyPr>
          <a:lstStyle/>
          <a:p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Manduca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rustica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rustic sphynx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Quick and severe defoliation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Evidence of parasitism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4F9072-B8A4-FF40-80DE-2F3244A21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59"/>
          <a:stretch/>
        </p:blipFill>
        <p:spPr>
          <a:xfrm flipH="1">
            <a:off x="6911608" y="206661"/>
            <a:ext cx="5027639" cy="3542711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8D1A802-F62E-264A-9FFE-FD33723CA3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9708" y="3802500"/>
            <a:ext cx="4023360" cy="209540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59A785-C7A6-CE4F-B434-3207929FC896}"/>
              </a:ext>
            </a:extLst>
          </p:cNvPr>
          <p:cNvSpPr txBox="1"/>
          <p:nvPr/>
        </p:nvSpPr>
        <p:spPr>
          <a:xfrm>
            <a:off x="2570232" y="5891919"/>
            <a:ext cx="4038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Anastatus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reduvii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(Hymenoptera: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Eupelmidae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BFC6F2-BDCB-2849-AB25-A4D3B819E796}"/>
              </a:ext>
            </a:extLst>
          </p:cNvPr>
          <p:cNvSpPr txBox="1"/>
          <p:nvPr/>
        </p:nvSpPr>
        <p:spPr>
          <a:xfrm>
            <a:off x="2789708" y="5496808"/>
            <a:ext cx="205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Elijah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Talamas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FDACS/DPI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0E0245-2C1A-5F42-B6E8-FD6042AC9D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12277">
            <a:off x="854852" y="3861782"/>
            <a:ext cx="2042024" cy="2037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964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7" y="182940"/>
            <a:ext cx="11153983" cy="938494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 Multiple Methods – Pest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1311526"/>
            <a:ext cx="5671562" cy="5307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Glassy-winged sharpshooter, 	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Homalodisca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vitripennis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Attracted to yellow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Potential to spread plant pathogen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Xylella fastidiosa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subspecies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pauca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Causal agent of Olive Quick Decline Disease in Italy –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Cercopidae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vector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Disease currently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detected in U.S.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4FDA73-BFC0-B347-878D-9D7506AF4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524" y="1311527"/>
            <a:ext cx="6177214" cy="484632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4846A9-FC72-4B4F-B9C8-AC4F90276B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2228" y="1311527"/>
            <a:ext cx="2103120" cy="106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6CB94D-05AF-0348-817C-C57673F12E27}"/>
              </a:ext>
            </a:extLst>
          </p:cNvPr>
          <p:cNvSpPr txBox="1"/>
          <p:nvPr/>
        </p:nvSpPr>
        <p:spPr>
          <a:xfrm>
            <a:off x="9836730" y="5850070"/>
            <a:ext cx="2610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Whitney Elmore, UF/IFAS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0F3F8A-BCF4-0440-B9B4-406C77152D74}"/>
              </a:ext>
            </a:extLst>
          </p:cNvPr>
          <p:cNvSpPr txBox="1"/>
          <p:nvPr/>
        </p:nvSpPr>
        <p:spPr>
          <a:xfrm>
            <a:off x="10716599" y="2095866"/>
            <a:ext cx="1278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Lyle J Buss, UF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F40605-B8F0-F640-967A-977533AEDF6C}"/>
              </a:ext>
            </a:extLst>
          </p:cNvPr>
          <p:cNvSpPr txBox="1"/>
          <p:nvPr/>
        </p:nvSpPr>
        <p:spPr>
          <a:xfrm>
            <a:off x="7999273" y="6213830"/>
            <a:ext cx="1836401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Italian olive 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xmlns="" id="{11833264-2EF0-0448-8DC6-37D05595C43C}"/>
              </a:ext>
            </a:extLst>
          </p:cNvPr>
          <p:cNvSpPr/>
          <p:nvPr/>
        </p:nvSpPr>
        <p:spPr>
          <a:xfrm rot="642676">
            <a:off x="7127539" y="6245376"/>
            <a:ext cx="647114" cy="471268"/>
          </a:xfrm>
          <a:prstGeom prst="star5">
            <a:avLst>
              <a:gd name="adj" fmla="val 1881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xmlns="" id="{A8819408-84F3-264D-8DD2-DA554B10D036}"/>
              </a:ext>
            </a:extLst>
          </p:cNvPr>
          <p:cNvSpPr/>
          <p:nvPr/>
        </p:nvSpPr>
        <p:spPr>
          <a:xfrm rot="642676">
            <a:off x="10060293" y="6245375"/>
            <a:ext cx="647114" cy="471268"/>
          </a:xfrm>
          <a:prstGeom prst="star5">
            <a:avLst>
              <a:gd name="adj" fmla="val 1881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193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Results: Fruit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1798820"/>
            <a:ext cx="8426871" cy="4497049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organisms emerged from collected fruit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Holding for arthropod emergence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28EC36-FA99-0E4B-8B5F-A1425768D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81378" y="2630024"/>
            <a:ext cx="5037863" cy="283464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672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193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Conclusions: Invasive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1798820"/>
            <a:ext cx="7542451" cy="44970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Olive fruit fly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None identified!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flies emerged from fruit samples 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Brown marmorated stink bug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None in baited stink bug traps or other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3D6B1A-0514-9048-9AEB-DAE5214E5B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939" y="1556227"/>
            <a:ext cx="2834640" cy="1995584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51D24F-F67F-7344-AD12-CFC470709DE6}"/>
              </a:ext>
            </a:extLst>
          </p:cNvPr>
          <p:cNvSpPr txBox="1"/>
          <p:nvPr/>
        </p:nvSpPr>
        <p:spPr>
          <a:xfrm>
            <a:off x="7558364" y="3599124"/>
            <a:ext cx="314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Natasha Wright, FDACS</a:t>
            </a: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xmlns="" id="{7037FE8E-80B4-1440-915C-F88C7DD63015}"/>
              </a:ext>
            </a:extLst>
          </p:cNvPr>
          <p:cNvSpPr>
            <a:spLocks noChangeAspect="1"/>
          </p:cNvSpPr>
          <p:nvPr/>
        </p:nvSpPr>
        <p:spPr>
          <a:xfrm>
            <a:off x="8028699" y="1509373"/>
            <a:ext cx="2103120" cy="2052429"/>
          </a:xfrm>
          <a:prstGeom prst="noSmoking">
            <a:avLst>
              <a:gd name="adj" fmla="val 658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E42803-FE48-1744-A71C-C7ED71A9D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8"/>
          <a:stretch/>
        </p:blipFill>
        <p:spPr>
          <a:xfrm>
            <a:off x="7937259" y="4028515"/>
            <a:ext cx="2286000" cy="2222756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xmlns="" id="{ADEC4411-0BBB-7341-9029-5B6EECE2CFC3}"/>
              </a:ext>
            </a:extLst>
          </p:cNvPr>
          <p:cNvSpPr>
            <a:spLocks noChangeAspect="1"/>
          </p:cNvSpPr>
          <p:nvPr/>
        </p:nvSpPr>
        <p:spPr>
          <a:xfrm>
            <a:off x="8056947" y="4084495"/>
            <a:ext cx="2103120" cy="2052429"/>
          </a:xfrm>
          <a:prstGeom prst="noSmoking">
            <a:avLst>
              <a:gd name="adj" fmla="val 658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129997-996B-574F-A32A-64C0C4CC9771}"/>
              </a:ext>
            </a:extLst>
          </p:cNvPr>
          <p:cNvSpPr txBox="1"/>
          <p:nvPr/>
        </p:nvSpPr>
        <p:spPr>
          <a:xfrm>
            <a:off x="8245137" y="6316649"/>
            <a:ext cx="1772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Lyle Buss, UF/IFAS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2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FF218-3D93-BA4E-894C-20F8291D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5205"/>
            <a:ext cx="7729728" cy="915175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Olives…in Florida?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0A4F3F-9339-A641-98C8-10AC82119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16" y="1301858"/>
            <a:ext cx="9730247" cy="555614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Grown in Florida for 100+ years as ornamentals, small plantings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80-90% Arbequina cultivar 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Primarily oil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2017 = ~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2018 = ~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1,000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Establishment of commercial plantings = potential for pests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North central Florida ideal neotropical climate for pests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Sandy soils ideal, atypical climate for olive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49B567-4FED-904C-875F-0ED5D1E068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103" y="402309"/>
            <a:ext cx="1673104" cy="612648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0178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0283CC-15D2-3844-B987-8655B5CEA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919" y="1454104"/>
            <a:ext cx="5842825" cy="45815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5" y="195286"/>
            <a:ext cx="9574688" cy="650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Ongoing monitoring – invasive fruit pests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Olive fruit fly and brown marmorated stink bug</a:t>
            </a:r>
          </a:p>
          <a:p>
            <a:pPr lvl="2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Neither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detected in my                         			survey</a:t>
            </a:r>
          </a:p>
          <a:p>
            <a:pPr lvl="2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Olive fruit fly has been                     	   	intercepted on infested 						plant materials –                                  	precautions important 			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(FDACS 2014)</a:t>
            </a:r>
          </a:p>
          <a:p>
            <a:pPr lvl="2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Brown marmorated stink bug     				has been reported as					introduced by human 					activity in peach systems in				south central Florida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Hodges 2018)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37A66E-A53B-3545-810D-49081F70F421}"/>
              </a:ext>
            </a:extLst>
          </p:cNvPr>
          <p:cNvSpPr txBox="1"/>
          <p:nvPr/>
        </p:nvSpPr>
        <p:spPr>
          <a:xfrm>
            <a:off x="6173421" y="5706150"/>
            <a:ext cx="197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A. Allan</a:t>
            </a:r>
          </a:p>
        </p:txBody>
      </p:sp>
    </p:spTree>
    <p:extLst>
      <p:ext uri="{BB962C8B-B14F-4D97-AF65-F5344CB8AC3E}">
        <p14:creationId xmlns:p14="http://schemas.microsoft.com/office/powerpoint/2010/main" val="329960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3" y="450166"/>
            <a:ext cx="8456961" cy="6121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Management Recommendations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“Develop Your Own Florida Olive IPM Plan”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IPM = Integrated Pest Management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https://edis.ifas.ufl.edu/pdffiles/IN/IN125100.pdf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DD7F18-99B4-C64B-AB0A-7E5D36828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064" y="2932216"/>
            <a:ext cx="6683031" cy="34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59" y="200193"/>
            <a:ext cx="7729728" cy="852230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5" y="1121433"/>
            <a:ext cx="9695180" cy="55985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Florida olive growers and farm managers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 mates: Dr. Morgan Byron and Dr. Haleigh Ray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assistants: Taryn Griffith, Carrie Suen, Angelina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Nasthas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			     Jas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Hannah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Sholar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Insect ID: Lyle Buss, Dr. Gary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Dr. Elijah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Talamas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				Oliver Keller, and Kyle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Schnepp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Peer Editors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UF Entomology and Nematology Department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Doctor of Plant Medicine Program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 and Friends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Funding: Florida Department of Agriculture and Consumer Services     	       FDACS-SCBG No. 024064 Project No.48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5651B1-A3E9-8647-9699-F1CD8EE53F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558" y="2995037"/>
            <a:ext cx="2575743" cy="256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FE9970-E177-EC4B-9A58-81504272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853" y="660814"/>
            <a:ext cx="3003151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60B995-A711-5645-8C87-5134FA8C8B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06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192" y="292717"/>
            <a:ext cx="3533264" cy="852230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5651B1-A3E9-8647-9699-F1CD8EE53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504" y="2693828"/>
            <a:ext cx="2103120" cy="2090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9C4F9F-EA25-1542-A04F-3EE3C8CE0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464" y="1144947"/>
            <a:ext cx="2743200" cy="918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AF0454-4876-0C43-9F1F-046477A4A6AF}"/>
              </a:ext>
            </a:extLst>
          </p:cNvPr>
          <p:cNvSpPr txBox="1"/>
          <p:nvPr/>
        </p:nvSpPr>
        <p:spPr>
          <a:xfrm>
            <a:off x="0" y="6488668"/>
            <a:ext cx="177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A. Allan</a:t>
            </a:r>
          </a:p>
        </p:txBody>
      </p:sp>
    </p:spTree>
    <p:extLst>
      <p:ext uri="{BB962C8B-B14F-4D97-AF65-F5344CB8AC3E}">
        <p14:creationId xmlns:p14="http://schemas.microsoft.com/office/powerpoint/2010/main" val="38569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193"/>
            <a:ext cx="7729728" cy="1039671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1798820"/>
            <a:ext cx="7542451" cy="4497049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Conduct arthropod pest survey in		Florida olive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Determine the main insect pests	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Determine if any invasive pests 	present in the groves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5CC73D-47C0-954A-B55F-5560EB49DA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624" y="1487024"/>
            <a:ext cx="3840480" cy="512064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124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193"/>
            <a:ext cx="7729728" cy="1037244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Methods: Research Groves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1798820"/>
            <a:ext cx="6178345" cy="196371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Four inland, north central Florida olive groves surveyed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February 2017 – November 2018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73A0FBF-0D76-1B41-A164-70C709E6CB72}"/>
              </a:ext>
            </a:extLst>
          </p:cNvPr>
          <p:cNvSpPr txBox="1">
            <a:spLocks/>
          </p:cNvSpPr>
          <p:nvPr/>
        </p:nvSpPr>
        <p:spPr>
          <a:xfrm>
            <a:off x="6373318" y="1798820"/>
            <a:ext cx="5818682" cy="1304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ha survey area in 3 groves, 1 ha survey area in 1 grove (13 ha total)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B5C120-9C2D-5047-BB5D-1F747A712D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412" y="3620035"/>
            <a:ext cx="7300452" cy="307576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xmlns="" id="{9FC8CF93-033F-784E-BAFD-73CDD03B70FC}"/>
              </a:ext>
            </a:extLst>
          </p:cNvPr>
          <p:cNvSpPr/>
          <p:nvPr/>
        </p:nvSpPr>
        <p:spPr>
          <a:xfrm>
            <a:off x="7274820" y="4541981"/>
            <a:ext cx="546817" cy="397188"/>
          </a:xfrm>
          <a:prstGeom prst="star5">
            <a:avLst>
              <a:gd name="adj" fmla="val 20511"/>
              <a:gd name="hf" fmla="val 105146"/>
              <a:gd name="vf" fmla="val 1105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xmlns="" id="{DEFC2856-0A32-4A49-A264-EAA8142F3FA4}"/>
              </a:ext>
            </a:extLst>
          </p:cNvPr>
          <p:cNvSpPr/>
          <p:nvPr/>
        </p:nvSpPr>
        <p:spPr>
          <a:xfrm>
            <a:off x="9039062" y="5897741"/>
            <a:ext cx="597307" cy="558272"/>
          </a:xfrm>
          <a:prstGeom prst="star5">
            <a:avLst>
              <a:gd name="adj" fmla="val 20511"/>
              <a:gd name="hf" fmla="val 105146"/>
              <a:gd name="vf" fmla="val 1105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xmlns="" id="{6894F646-4A76-C446-A984-8701CB8598F2}"/>
              </a:ext>
            </a:extLst>
          </p:cNvPr>
          <p:cNvSpPr/>
          <p:nvPr/>
        </p:nvSpPr>
        <p:spPr>
          <a:xfrm>
            <a:off x="7536801" y="5618890"/>
            <a:ext cx="452913" cy="397189"/>
          </a:xfrm>
          <a:prstGeom prst="star5">
            <a:avLst>
              <a:gd name="adj" fmla="val 20511"/>
              <a:gd name="hf" fmla="val 105146"/>
              <a:gd name="vf" fmla="val 1105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xmlns="" id="{CB78FEB2-A44F-1C44-9692-F6F63FEE04AB}"/>
              </a:ext>
            </a:extLst>
          </p:cNvPr>
          <p:cNvSpPr/>
          <p:nvPr/>
        </p:nvSpPr>
        <p:spPr>
          <a:xfrm>
            <a:off x="8215735" y="5767755"/>
            <a:ext cx="597306" cy="494776"/>
          </a:xfrm>
          <a:prstGeom prst="star5">
            <a:avLst>
              <a:gd name="adj" fmla="val 20511"/>
              <a:gd name="hf" fmla="val 105146"/>
              <a:gd name="vf" fmla="val 1105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8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193"/>
            <a:ext cx="7729728" cy="977678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Methods: Research Groves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1379346"/>
            <a:ext cx="7542451" cy="544533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Relatively young groves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High-density or super high-density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Cultivars 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Primary = Arbequina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Pollinizers =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Arbosana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Koroneiki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Luca, Mission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Drip irrigation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Bamboo pole, wire trellis, PVC pipe for 	tree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C28EFC-4544-D54D-8D39-F01EA3C381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85002" y="2309984"/>
            <a:ext cx="515172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49" y="200193"/>
            <a:ext cx="9889587" cy="1036494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Methods: Sampling Layout in Groves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1388914"/>
            <a:ext cx="6285676" cy="546908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5/5 locations: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Branch tapping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Bark brushing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Yellow and blue sticky cards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3/5 locations per subplot: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Sweep netting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Tree observations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Stink bug traps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Olive fruit fly traps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9D0EAF-E805-A447-B58F-BD547B53F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130" y="1505718"/>
            <a:ext cx="5394960" cy="50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4" y="185203"/>
            <a:ext cx="11113477" cy="1188720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Methods: Spatial Identifiers Within Groves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4" y="1798820"/>
            <a:ext cx="7542451" cy="4497049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CEN = center site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COR = corner site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END = end of row site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ER = edge of row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E7197A-B991-9D48-BE53-65F2BD8B2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700" y="1532744"/>
            <a:ext cx="4723369" cy="521208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900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17B95B-C3AB-054D-960E-208F101FA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890" y="1520463"/>
            <a:ext cx="5029200" cy="5206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3D74A-72FF-9948-82F6-6F48B3AB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193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Methods: 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75DA4-ED03-634A-8746-EA523A70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53" y="1574887"/>
            <a:ext cx="6632437" cy="528403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General Linear Model (Proc GLM) ANOVA run in SAS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were square root transformed (+0.1)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Data analyzed with means tests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Independent variables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Trap characteristics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74C178-A429-D54F-8790-18A1E8098B4A}"/>
              </a:ext>
            </a:extLst>
          </p:cNvPr>
          <p:cNvSpPr txBox="1"/>
          <p:nvPr/>
        </p:nvSpPr>
        <p:spPr>
          <a:xfrm>
            <a:off x="9906000" y="6360957"/>
            <a:ext cx="197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A. Allan</a:t>
            </a:r>
          </a:p>
        </p:txBody>
      </p:sp>
    </p:spTree>
    <p:extLst>
      <p:ext uri="{BB962C8B-B14F-4D97-AF65-F5344CB8AC3E}">
        <p14:creationId xmlns:p14="http://schemas.microsoft.com/office/powerpoint/2010/main" val="252355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3F74610-F571-D34E-AA8F-8F7318C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193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AB7C8A-20EC-BA49-B4F5-00ACF9E56D67}"/>
              </a:ext>
            </a:extLst>
          </p:cNvPr>
          <p:cNvSpPr txBox="1"/>
          <p:nvPr/>
        </p:nvSpPr>
        <p:spPr>
          <a:xfrm>
            <a:off x="450166" y="2250830"/>
            <a:ext cx="107477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Close to 700,000 arthropods identified to different taxonomic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Pests and beneficial arthropods identified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Overview main pests of concern</a:t>
            </a:r>
          </a:p>
        </p:txBody>
      </p:sp>
    </p:spTree>
    <p:extLst>
      <p:ext uri="{BB962C8B-B14F-4D97-AF65-F5344CB8AC3E}">
        <p14:creationId xmlns:p14="http://schemas.microsoft.com/office/powerpoint/2010/main" val="170484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656</Words>
  <Application>Microsoft Macintosh PowerPoint</Application>
  <PresentationFormat>Custom</PresentationFormat>
  <Paragraphs>155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Parcel</vt:lpstr>
      <vt:lpstr>An Arthropod Survey of North Central Florida Olive Groves: The Potential of Olives as a New Specialty Crop </vt:lpstr>
      <vt:lpstr>Olives…in Florida?</vt:lpstr>
      <vt:lpstr>Objectives</vt:lpstr>
      <vt:lpstr>Methods: Research Groves </vt:lpstr>
      <vt:lpstr>Methods: Research Groves</vt:lpstr>
      <vt:lpstr>Methods: Sampling Layout in Groves</vt:lpstr>
      <vt:lpstr>Methods: Spatial Identifiers Within Groves</vt:lpstr>
      <vt:lpstr>Methods: Statistical Analysis</vt:lpstr>
      <vt:lpstr>Results</vt:lpstr>
      <vt:lpstr>Results: Stink Bug Traps</vt:lpstr>
      <vt:lpstr>Results: Olive Fruit Fly Traps</vt:lpstr>
      <vt:lpstr>Results: Yellow and Blue Sticky Cards</vt:lpstr>
      <vt:lpstr>Results: Yellow and Blue Sticky Cards</vt:lpstr>
      <vt:lpstr>Results: Sweep Netting and Observation</vt:lpstr>
      <vt:lpstr>Results: Pests of Concern</vt:lpstr>
      <vt:lpstr>Results: Pest of Concern</vt:lpstr>
      <vt:lpstr>Results: Multiple Methods – Pest of Concern</vt:lpstr>
      <vt:lpstr>Results: Fruit Collection</vt:lpstr>
      <vt:lpstr>Conclusions: Invasive Pests</vt:lpstr>
      <vt:lpstr>PowerPoint Presentation</vt:lpstr>
      <vt:lpstr>PowerPoint Presentation</vt:lpstr>
      <vt:lpstr>Acknowledgements</vt:lpstr>
      <vt:lpstr>Questions?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O'Hara Garcia</cp:lastModifiedBy>
  <cp:revision>121</cp:revision>
  <cp:lastPrinted>2019-11-19T15:48:45Z</cp:lastPrinted>
  <dcterms:created xsi:type="dcterms:W3CDTF">2019-07-15T23:52:14Z</dcterms:created>
  <dcterms:modified xsi:type="dcterms:W3CDTF">2019-11-19T18:42:10Z</dcterms:modified>
</cp:coreProperties>
</file>