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64" r:id="rId6"/>
    <p:sldId id="261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D130-D651-7740-9700-097C9813CE7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D4BA-013D-9B46-A7A9-BD9D139E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5835-6471-D642-A96A-82355DA67B1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7E73-6A4F-4146-A0C7-85AAF42C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57" y="38871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NORTH FLORIDA OLIVE FIELD DAY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2187" y="1858735"/>
            <a:ext cx="6400800" cy="957943"/>
          </a:xfrm>
        </p:spPr>
        <p:txBody>
          <a:bodyPr>
            <a:noAutofit/>
          </a:bodyPr>
          <a:lstStyle/>
          <a:p>
            <a:r>
              <a:rPr lang="en-US" sz="6000" b="1" dirty="0"/>
              <a:t>Tom Oleson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8857" y="2884714"/>
            <a:ext cx="6400800" cy="95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St. Johns County</a:t>
            </a:r>
          </a:p>
        </p:txBody>
      </p:sp>
    </p:spTree>
    <p:extLst>
      <p:ext uri="{BB962C8B-B14F-4D97-AF65-F5344CB8AC3E}">
        <p14:creationId xmlns:p14="http://schemas.microsoft.com/office/powerpoint/2010/main" val="124154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TOM OLESON</a:t>
            </a:r>
            <a:br>
              <a:rPr lang="en-US" sz="5300" dirty="0" smtClean="0"/>
            </a:br>
            <a:r>
              <a:rPr lang="en-US" sz="4000" dirty="0" smtClean="0"/>
              <a:t>ANCIENT CITY OLIVES</a:t>
            </a:r>
            <a:endParaRPr lang="en-US" sz="4000" dirty="0"/>
          </a:p>
        </p:txBody>
      </p:sp>
      <p:pic>
        <p:nvPicPr>
          <p:cNvPr id="6" name="Content Placeholder 5" descr="TomOleson-cu-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45" r="-71145"/>
          <a:stretch>
            <a:fillRect/>
          </a:stretch>
        </p:blipFill>
        <p:spPr>
          <a:xfrm>
            <a:off x="-1284941" y="1656697"/>
            <a:ext cx="5954955" cy="3601104"/>
          </a:xfrm>
        </p:spPr>
      </p:pic>
      <p:sp>
        <p:nvSpPr>
          <p:cNvPr id="7" name="Rectangle 6"/>
          <p:cNvSpPr/>
          <p:nvPr/>
        </p:nvSpPr>
        <p:spPr>
          <a:xfrm>
            <a:off x="3077882" y="1417638"/>
            <a:ext cx="584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“Cabbage </a:t>
            </a:r>
            <a:r>
              <a:rPr lang="en-US" sz="4400" dirty="0"/>
              <a:t>and potatoes was not enough </a:t>
            </a:r>
            <a:r>
              <a:rPr lang="en-US" sz="4400" dirty="0" smtClean="0"/>
              <a:t>so I </a:t>
            </a:r>
            <a:r>
              <a:rPr lang="en-US" sz="4400" dirty="0"/>
              <a:t>planted olive trees in </a:t>
            </a:r>
            <a:r>
              <a:rPr lang="en-US" sz="4400" dirty="0" smtClean="0"/>
              <a:t>Hastings!”  </a:t>
            </a:r>
          </a:p>
          <a:p>
            <a:endParaRPr lang="en-US" sz="4400" i="1" dirty="0"/>
          </a:p>
          <a:p>
            <a:r>
              <a:rPr lang="en-US" sz="3600" i="1" dirty="0" smtClean="0"/>
              <a:t>Tom Oleson, FL Olive Grower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Grove Planted in 2003</a:t>
            </a:r>
          </a:p>
          <a:p>
            <a:r>
              <a:rPr lang="en-US" dirty="0" smtClean="0"/>
              <a:t>Size:  Approximately 1.5 acres</a:t>
            </a:r>
          </a:p>
          <a:p>
            <a:r>
              <a:rPr lang="en-US" dirty="0" smtClean="0"/>
              <a:t>Location:  Hastings, FL (West of St. Augustine)</a:t>
            </a:r>
          </a:p>
          <a:p>
            <a:r>
              <a:rPr lang="en-US" dirty="0" smtClean="0"/>
              <a:t>Number of trees: 100-200 at any given time</a:t>
            </a:r>
          </a:p>
          <a:p>
            <a:r>
              <a:rPr lang="en-US" dirty="0" smtClean="0"/>
              <a:t>Varieties: </a:t>
            </a:r>
            <a:r>
              <a:rPr lang="en-US" dirty="0"/>
              <a:t>Arbequina, Chemlali, Moroccan Picholine, Coratina, Leccino, </a:t>
            </a:r>
            <a:r>
              <a:rPr lang="en-US" dirty="0" smtClean="0"/>
              <a:t>Koroneiki</a:t>
            </a:r>
          </a:p>
          <a:p>
            <a:r>
              <a:rPr lang="en-US" dirty="0" smtClean="0"/>
              <a:t>Spacing: 14’ on center</a:t>
            </a:r>
          </a:p>
          <a:p>
            <a:r>
              <a:rPr lang="en-US" dirty="0" smtClean="0"/>
              <a:t>Fertigation – Mini Sprinklers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Oleson/ Ancient City Olives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Cabbage and potatoes was not enough so</a:t>
            </a:r>
          </a:p>
          <a:p>
            <a:pPr marL="0" indent="0">
              <a:buNone/>
            </a:pPr>
            <a:r>
              <a:rPr lang="en-US" dirty="0"/>
              <a:t>I planted olive trees in Hastings in 2003</a:t>
            </a:r>
          </a:p>
          <a:p>
            <a:pPr marL="0" indent="0">
              <a:buNone/>
            </a:pPr>
            <a:r>
              <a:rPr lang="en-US" dirty="0"/>
              <a:t>100-200 trees in grove at any one time. </a:t>
            </a:r>
          </a:p>
          <a:p>
            <a:pPr marL="0" indent="0">
              <a:buNone/>
            </a:pPr>
            <a:r>
              <a:rPr lang="en-US" dirty="0"/>
              <a:t>27 varieties including Arbequina, </a:t>
            </a:r>
            <a:r>
              <a:rPr lang="en-US" dirty="0" err="1"/>
              <a:t>Chemlali</a:t>
            </a:r>
            <a:r>
              <a:rPr lang="en-US" dirty="0"/>
              <a:t>, Moroccan </a:t>
            </a:r>
            <a:r>
              <a:rPr lang="en-US" dirty="0" err="1"/>
              <a:t>Picholine</a:t>
            </a:r>
            <a:r>
              <a:rPr lang="en-US" dirty="0"/>
              <a:t>, </a:t>
            </a:r>
            <a:r>
              <a:rPr lang="en-US" dirty="0" err="1"/>
              <a:t>Coratina</a:t>
            </a:r>
            <a:r>
              <a:rPr lang="en-US" dirty="0"/>
              <a:t>, </a:t>
            </a:r>
            <a:r>
              <a:rPr lang="en-US" dirty="0" err="1"/>
              <a:t>Leccino</a:t>
            </a:r>
            <a:r>
              <a:rPr lang="en-US" dirty="0"/>
              <a:t>, </a:t>
            </a:r>
            <a:r>
              <a:rPr lang="en-US" dirty="0" err="1"/>
              <a:t>Koroneiki</a:t>
            </a:r>
            <a:r>
              <a:rPr lang="en-US" dirty="0"/>
              <a:t>.</a:t>
            </a:r>
          </a:p>
          <a:p>
            <a:r>
              <a:rPr lang="en-US" dirty="0"/>
              <a:t>14 ft on center</a:t>
            </a:r>
          </a:p>
          <a:p>
            <a:r>
              <a:rPr lang="en-US" dirty="0"/>
              <a:t>Sandy soil with high water table</a:t>
            </a:r>
          </a:p>
          <a:p>
            <a:r>
              <a:rPr lang="en-US" dirty="0"/>
              <a:t>Fertigation with individual mini-sprinklers</a:t>
            </a:r>
          </a:p>
          <a:p>
            <a:r>
              <a:rPr lang="en-US" dirty="0"/>
              <a:t>Re-planted after big freeze of Dec. 2010</a:t>
            </a:r>
          </a:p>
        </p:txBody>
      </p:sp>
    </p:spTree>
    <p:extLst>
      <p:ext uri="{BB962C8B-B14F-4D97-AF65-F5344CB8AC3E}">
        <p14:creationId xmlns:p14="http://schemas.microsoft.com/office/powerpoint/2010/main" val="237484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and Triumphs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413" y="1739153"/>
            <a:ext cx="42642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Flooding required excavation due to high water table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FrostedTre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" y="3513573"/>
            <a:ext cx="3648562" cy="27649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1" y="1752600"/>
            <a:ext cx="42642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smtClean="0"/>
              <a:t>December 2010 freeze</a:t>
            </a:r>
          </a:p>
          <a:p>
            <a:pPr marL="0" indent="0">
              <a:buFont typeface="Arial"/>
              <a:buNone/>
            </a:pPr>
            <a:r>
              <a:rPr lang="en-US" sz="2800" smtClean="0"/>
              <a:t>required replanting</a:t>
            </a:r>
            <a:endParaRPr lang="en-US" sz="2800" dirty="0"/>
          </a:p>
        </p:txBody>
      </p:sp>
      <p:pic>
        <p:nvPicPr>
          <p:cNvPr id="7" name="Picture 6" descr="RedDi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18" y="3513574"/>
            <a:ext cx="4203728" cy="27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8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at Work</a:t>
            </a:r>
            <a:endParaRPr lang="en-US" dirty="0"/>
          </a:p>
        </p:txBody>
      </p:sp>
      <p:pic>
        <p:nvPicPr>
          <p:cNvPr id="4" name="Picture 3" descr="3YrChemlali-Ols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6387"/>
            <a:ext cx="3747249" cy="2810437"/>
          </a:xfrm>
          <a:prstGeom prst="rect">
            <a:avLst/>
          </a:prstGeom>
        </p:spPr>
      </p:pic>
      <p:pic>
        <p:nvPicPr>
          <p:cNvPr id="7" name="Picture 6" descr="Oleson checks ground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25" y="1673412"/>
            <a:ext cx="3238500" cy="431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411" y="4835569"/>
            <a:ext cx="21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year old Chemlali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2002" y="6078675"/>
            <a:ext cx="239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Checking Water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3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land with good drainage</a:t>
            </a:r>
          </a:p>
          <a:p>
            <a:r>
              <a:rPr lang="en-US" dirty="0" smtClean="0"/>
              <a:t>Always bed up – raise soil level at least 12”</a:t>
            </a:r>
          </a:p>
          <a:p>
            <a:r>
              <a:rPr lang="en-US" dirty="0" smtClean="0"/>
              <a:t>Spot irrigation was not enough – consider </a:t>
            </a:r>
            <a:r>
              <a:rPr lang="en-US" dirty="0" err="1" smtClean="0"/>
              <a:t>gp</a:t>
            </a:r>
            <a:r>
              <a:rPr lang="en-US" dirty="0" smtClean="0"/>
              <a:t>/m</a:t>
            </a:r>
            <a:endParaRPr lang="en-US" dirty="0"/>
          </a:p>
          <a:p>
            <a:r>
              <a:rPr lang="en-US" dirty="0" smtClean="0"/>
              <a:t>Broadcast fertilizer in a wide pattern</a:t>
            </a:r>
          </a:p>
          <a:p>
            <a:r>
              <a:rPr lang="en-US" dirty="0" smtClean="0"/>
              <a:t>Use 8-8-8 at 600 lbs./acre</a:t>
            </a:r>
            <a:endParaRPr lang="en-US" dirty="0"/>
          </a:p>
          <a:p>
            <a:r>
              <a:rPr lang="en-US" dirty="0" smtClean="0"/>
              <a:t>Set trees with slow release fertilizer, bagged soil and compost with native sand</a:t>
            </a:r>
          </a:p>
          <a:p>
            <a:r>
              <a:rPr lang="en-US" dirty="0" smtClean="0"/>
              <a:t>Watch for Stink Bugs – degrade harvest quality</a:t>
            </a:r>
            <a:endParaRPr lang="en-US" dirty="0"/>
          </a:p>
          <a:p>
            <a:r>
              <a:rPr lang="en-US" dirty="0" smtClean="0"/>
              <a:t>Keep extra trees in pots as back up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7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&lt;insert grove photos&gt;</a:t>
            </a:r>
          </a:p>
        </p:txBody>
      </p:sp>
      <p:pic>
        <p:nvPicPr>
          <p:cNvPr id="4" name="Content Placeholder 3" descr="MOG-Graft-Hard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1417638"/>
            <a:ext cx="2663371" cy="2223070"/>
          </a:xfrm>
        </p:spPr>
      </p:pic>
      <p:pic>
        <p:nvPicPr>
          <p:cNvPr id="6" name="Picture 5" descr="2018HardeeGra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14" y="1106715"/>
            <a:ext cx="2868386" cy="3824515"/>
          </a:xfrm>
          <a:prstGeom prst="rect">
            <a:avLst/>
          </a:prstGeom>
        </p:spPr>
      </p:pic>
      <p:pic>
        <p:nvPicPr>
          <p:cNvPr id="7" name="Picture 6" descr="IMG_29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71" y="1163639"/>
            <a:ext cx="2136322" cy="2848429"/>
          </a:xfrm>
          <a:prstGeom prst="rect">
            <a:avLst/>
          </a:prstGeom>
        </p:spPr>
      </p:pic>
      <p:pic>
        <p:nvPicPr>
          <p:cNvPr id="5" name="Picture 4" descr="A bottle of water on a table&#10;&#10;Description automatically generated">
            <a:extLst>
              <a:ext uri="{FF2B5EF4-FFF2-40B4-BE49-F238E27FC236}">
                <a16:creationId xmlns:a16="http://schemas.microsoft.com/office/drawing/2014/main" xmlns="" id="{51C636BA-D782-4A28-89AE-67ECD0B92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19529"/>
            <a:ext cx="9144000" cy="6079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5" y="600381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Tom Oleson – Ancient City Olive Oil </a:t>
            </a:r>
          </a:p>
          <a:p>
            <a:pPr algn="ctr"/>
            <a:r>
              <a:rPr lang="en-US" sz="2800" dirty="0" err="1" smtClean="0"/>
              <a:t>shipscarver</a:t>
            </a:r>
            <a:r>
              <a:rPr lang="en-US" sz="2800" dirty="0" err="1"/>
              <a:t>@hotmail.com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60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282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NORTH FLORIDA OLIVE FIELD DAY</vt:lpstr>
      <vt:lpstr>TOM OLESON ANCIENT CITY OLIVES</vt:lpstr>
      <vt:lpstr>Grove  </vt:lpstr>
      <vt:lpstr>Tom Oleson/ Ancient City Olives</vt:lpstr>
      <vt:lpstr>Trials and Triumphs</vt:lpstr>
      <vt:lpstr>Tom at Work</vt:lpstr>
      <vt:lpstr>Recommendations</vt:lpstr>
      <vt:lpstr>&lt;insert grove photos&gt;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FLORIDA OLIVE FIELD DAY</dc:title>
  <dc:creator>Michael O'Hara Garcia</dc:creator>
  <cp:lastModifiedBy>Michael O'Hara Garcia</cp:lastModifiedBy>
  <cp:revision>20</cp:revision>
  <dcterms:created xsi:type="dcterms:W3CDTF">2019-11-17T10:42:46Z</dcterms:created>
  <dcterms:modified xsi:type="dcterms:W3CDTF">2019-11-19T17:26:15Z</dcterms:modified>
</cp:coreProperties>
</file>