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8" r:id="rId4"/>
    <p:sldId id="269" r:id="rId5"/>
    <p:sldId id="271" r:id="rId6"/>
    <p:sldId id="267" r:id="rId7"/>
    <p:sldId id="268" r:id="rId8"/>
    <p:sldId id="263" r:id="rId9"/>
    <p:sldId id="270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0" d="100"/>
          <a:sy n="110" d="100"/>
        </p:scale>
        <p:origin x="-904" y="8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4738-3E24-1748-9191-CE5334FC7FB4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7A2F-E6A4-E54C-9EAA-796A5226B4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05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4738-3E24-1748-9191-CE5334FC7FB4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7A2F-E6A4-E54C-9EAA-796A5226B4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49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4738-3E24-1748-9191-CE5334FC7FB4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7A2F-E6A4-E54C-9EAA-796A5226B4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339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4738-3E24-1748-9191-CE5334FC7FB4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7A2F-E6A4-E54C-9EAA-796A5226B4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8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4738-3E24-1748-9191-CE5334FC7FB4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7A2F-E6A4-E54C-9EAA-796A5226B4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89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4738-3E24-1748-9191-CE5334FC7FB4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7A2F-E6A4-E54C-9EAA-796A5226B4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352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4738-3E24-1748-9191-CE5334FC7FB4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7A2F-E6A4-E54C-9EAA-796A5226B4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860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4738-3E24-1748-9191-CE5334FC7FB4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7A2F-E6A4-E54C-9EAA-796A5226B4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9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4738-3E24-1748-9191-CE5334FC7FB4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7A2F-E6A4-E54C-9EAA-796A5226B4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673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4738-3E24-1748-9191-CE5334FC7FB4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7A2F-E6A4-E54C-9EAA-796A5226B4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56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4738-3E24-1748-9191-CE5334FC7FB4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7A2F-E6A4-E54C-9EAA-796A5226B4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36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04738-3E24-1748-9191-CE5334FC7FB4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C7A2F-E6A4-E54C-9EAA-796A5226B4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28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5242" y="290732"/>
            <a:ext cx="6537481" cy="95129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Low Chill Research – Rooting and Grafting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798" y="5800603"/>
            <a:ext cx="4184366" cy="32548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NORTH FLORIDA OLIVE FIELD DAY-2019</a:t>
            </a:r>
            <a:endParaRPr lang="en-US" dirty="0"/>
          </a:p>
        </p:txBody>
      </p:sp>
      <p:pic>
        <p:nvPicPr>
          <p:cNvPr id="5" name="Picture 4" descr="florida-county-map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634" y="1370627"/>
            <a:ext cx="4645529" cy="4429976"/>
          </a:xfrm>
          <a:prstGeom prst="rect">
            <a:avLst/>
          </a:prstGeom>
        </p:spPr>
      </p:pic>
      <p:pic>
        <p:nvPicPr>
          <p:cNvPr id="4" name="Picture 3" descr="FOC-Logo_TM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53" y="165954"/>
            <a:ext cx="2007799" cy="10760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2724" y="6549744"/>
            <a:ext cx="3202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© 2019  FLORIDA OLIVE COUNCIL, LAA  All rights reserved.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79258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50732" y="3016352"/>
            <a:ext cx="2969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Thank You.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78681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Citrus Crisis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6272" y="1600200"/>
            <a:ext cx="6176819" cy="3202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 descr="Dead Citrus Gro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76" y="1200728"/>
            <a:ext cx="5652722" cy="2802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1273" y="4202836"/>
            <a:ext cx="76084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Citrus Production </a:t>
            </a:r>
            <a:r>
              <a:rPr lang="en-US" dirty="0"/>
              <a:t>Down by 50% </a:t>
            </a:r>
            <a:r>
              <a:rPr lang="en-US" dirty="0" smtClean="0"/>
              <a:t>over past </a:t>
            </a:r>
            <a:r>
              <a:rPr lang="en-US" dirty="0"/>
              <a:t>20 </a:t>
            </a:r>
            <a:r>
              <a:rPr lang="en-US" dirty="0" smtClean="0"/>
              <a:t>years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2000  = 200 million boxes    2018 70 million boxes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300k </a:t>
            </a:r>
            <a:r>
              <a:rPr lang="en-US" dirty="0"/>
              <a:t>acres of abandoned </a:t>
            </a:r>
            <a:r>
              <a:rPr lang="en-US" dirty="0" smtClean="0"/>
              <a:t>groves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Most impact in south Central Florida (Hardee, Desoto, Highlands, Polk)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Significant loss of revenue and jobs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$10 Billion lost revenue </a:t>
            </a:r>
            <a:r>
              <a:rPr lang="mr-IN" dirty="0"/>
              <a:t>–</a:t>
            </a:r>
            <a:r>
              <a:rPr lang="en-US" dirty="0"/>
              <a:t> 7,000 Jobs </a:t>
            </a:r>
            <a:r>
              <a:rPr lang="en-US" dirty="0" smtClean="0"/>
              <a:t>gone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$</a:t>
            </a:r>
            <a:r>
              <a:rPr lang="en-US" dirty="0"/>
              <a:t>300 </a:t>
            </a:r>
            <a:r>
              <a:rPr lang="en-US" dirty="0" smtClean="0"/>
              <a:t>million spent </a:t>
            </a:r>
            <a:r>
              <a:rPr lang="en-US" dirty="0"/>
              <a:t>on HLB research-no </a:t>
            </a:r>
            <a:r>
              <a:rPr lang="en-US" dirty="0" smtClean="0"/>
              <a:t>cure has been found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090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5271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Low Chill Olive Cultivar Development</a:t>
            </a:r>
            <a:br>
              <a:rPr lang="en-US" sz="4000" dirty="0" smtClean="0"/>
            </a:br>
            <a:r>
              <a:rPr lang="en-US" sz="2000" i="1" dirty="0"/>
              <a:t>Partners:  UF-IFAS, Hardee County, USDA, U. of Cordoba (Spain)</a:t>
            </a:r>
            <a:br>
              <a:rPr lang="en-US" sz="2000" i="1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727" y="845928"/>
            <a:ext cx="8121073" cy="3663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Goal:  Discover/develop an olive variety requiring less than 100 chill hours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742724" y="6549744"/>
            <a:ext cx="3202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© 2019  FLORIDA OLIVE COUNCIL, LAA  All rights reserved.</a:t>
            </a:r>
            <a:endParaRPr lang="en-US" sz="1000" dirty="0"/>
          </a:p>
        </p:txBody>
      </p:sp>
      <p:pic>
        <p:nvPicPr>
          <p:cNvPr id="5" name="Picture 4" descr="IFASChillMap3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419" y="1885418"/>
            <a:ext cx="2238843" cy="2044810"/>
          </a:xfrm>
          <a:prstGeom prst="rect">
            <a:avLst/>
          </a:prstGeom>
        </p:spPr>
      </p:pic>
      <p:pic>
        <p:nvPicPr>
          <p:cNvPr id="6" name="Picture 5" descr="FL_map_greening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422" y="1902354"/>
            <a:ext cx="1674616" cy="216715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464139" y="2785814"/>
            <a:ext cx="9271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464139" y="3203344"/>
            <a:ext cx="9271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80556" y="2766082"/>
            <a:ext cx="12165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80556" y="3248069"/>
            <a:ext cx="12165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7892" y="4069504"/>
            <a:ext cx="71782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2016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Cultivar research in Spain and Croatia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Establish partnerships for research execution</a:t>
            </a:r>
          </a:p>
          <a:p>
            <a:r>
              <a:rPr lang="en-US" sz="2000" dirty="0" smtClean="0"/>
              <a:t>2017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Graft and Root 27 Olive Varieties (MENA, Levant, South America)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Establish and Fund </a:t>
            </a:r>
            <a:r>
              <a:rPr lang="en-US" sz="2000" i="1" dirty="0"/>
              <a:t>Pioneer Plant Lab </a:t>
            </a:r>
            <a:r>
              <a:rPr lang="en-US" sz="2000" dirty="0"/>
              <a:t>at UF-IFAS Dept. of Hort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2018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Graft and Root 40 Olive Varieties (MENA, Levant, South America)</a:t>
            </a:r>
          </a:p>
        </p:txBody>
      </p:sp>
      <p:pic>
        <p:nvPicPr>
          <p:cNvPr id="15" name="Picture 14" descr="WorldMap-annotated-2-lat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890716"/>
            <a:ext cx="3468935" cy="1439608"/>
          </a:xfrm>
          <a:prstGeom prst="rect">
            <a:avLst/>
          </a:prstGeom>
        </p:spPr>
      </p:pic>
      <p:cxnSp>
        <p:nvCxnSpPr>
          <p:cNvPr id="14" name="Straight Connector 13"/>
          <p:cNvCxnSpPr>
            <a:endCxn id="6" idx="3"/>
          </p:cNvCxnSpPr>
          <p:nvPr/>
        </p:nvCxnSpPr>
        <p:spPr>
          <a:xfrm flipV="1">
            <a:off x="4517147" y="2985929"/>
            <a:ext cx="4010891" cy="148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32238" y="3053417"/>
            <a:ext cx="1548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28 degrees N. L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2355273" y="3807894"/>
            <a:ext cx="3532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Research Process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287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Hardee County Test Grove</a:t>
            </a:r>
            <a:endParaRPr lang="en-US" dirty="0"/>
          </a:p>
        </p:txBody>
      </p:sp>
      <p:pic>
        <p:nvPicPr>
          <p:cNvPr id="4" name="Content Placeholder 3" descr="IMG_041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>
          <a:xfrm>
            <a:off x="457200" y="141763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518583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Levantika-Soltana Oli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327727"/>
            <a:ext cx="4002424" cy="3001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4816" y="4618182"/>
            <a:ext cx="354637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 – Grafted Azapa (Chile) at Hardee County</a:t>
            </a:r>
          </a:p>
          <a:p>
            <a:endParaRPr lang="en-US" dirty="0"/>
          </a:p>
          <a:p>
            <a:r>
              <a:rPr lang="en-US" dirty="0" smtClean="0"/>
              <a:t>Above – </a:t>
            </a:r>
            <a:r>
              <a:rPr lang="en-US" dirty="0" err="1" smtClean="0"/>
              <a:t>Levantika-Soltana</a:t>
            </a:r>
            <a:r>
              <a:rPr lang="en-US" dirty="0" smtClean="0"/>
              <a:t> (grafted specimen used on Dalmatian Coast)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641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Hardee County Grove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018" y="2402701"/>
            <a:ext cx="4634345" cy="33528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Research grove (1000 olive trees) established 2017</a:t>
            </a:r>
          </a:p>
          <a:p>
            <a:r>
              <a:rPr lang="en-US" sz="2000" dirty="0" smtClean="0"/>
              <a:t>Primary varieties included many common varieties in addition to MENA varieties</a:t>
            </a:r>
          </a:p>
          <a:p>
            <a:r>
              <a:rPr lang="en-US" sz="2000" dirty="0" smtClean="0"/>
              <a:t>Hurricane damage (2017) overcome by repositioning trees</a:t>
            </a:r>
          </a:p>
          <a:p>
            <a:r>
              <a:rPr lang="en-US" sz="2000" dirty="0" smtClean="0"/>
              <a:t>Various applications of fertilizer and water under review to optimize growth</a:t>
            </a:r>
          </a:p>
          <a:p>
            <a:pPr marL="0" indent="0">
              <a:buNone/>
            </a:pPr>
            <a:r>
              <a:rPr lang="en-US" sz="2800" dirty="0" smtClean="0"/>
              <a:t> </a:t>
            </a:r>
          </a:p>
        </p:txBody>
      </p:sp>
      <p:pic>
        <p:nvPicPr>
          <p:cNvPr id="4" name="Picture 3" descr="hardee graft sig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55" y="1600200"/>
            <a:ext cx="3034145" cy="415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01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Rooting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52982" cy="4525963"/>
          </a:xfrm>
        </p:spPr>
        <p:txBody>
          <a:bodyPr/>
          <a:lstStyle/>
          <a:p>
            <a:r>
              <a:rPr lang="en-US" sz="2000" dirty="0" smtClean="0"/>
              <a:t>40 cultivars from Middle East/North Africa secured from USDA germ plasm</a:t>
            </a:r>
            <a:endParaRPr lang="en-US" sz="2000" dirty="0"/>
          </a:p>
          <a:p>
            <a:r>
              <a:rPr lang="en-US" sz="2000" dirty="0" smtClean="0"/>
              <a:t>5 cuttings from each variety were prepared using IBA solution – dipped for 8 seconds.</a:t>
            </a:r>
          </a:p>
          <a:p>
            <a:r>
              <a:rPr lang="en-US" sz="2000" dirty="0" smtClean="0"/>
              <a:t>Cuttings were placed in pure pearlite and set under a misting system</a:t>
            </a:r>
          </a:p>
          <a:p>
            <a:r>
              <a:rPr lang="en-US" sz="2000" dirty="0" smtClean="0"/>
              <a:t>After 6 weeks approximately 60 percent of cuttings were rooted</a:t>
            </a:r>
          </a:p>
        </p:txBody>
      </p:sp>
      <p:pic>
        <p:nvPicPr>
          <p:cNvPr id="5" name="Picture 4" descr="MENA Rooted Cuttings-2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79" y="1477806"/>
            <a:ext cx="3405911" cy="2554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971" y="4204987"/>
            <a:ext cx="1888119" cy="25174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10182" y="4369658"/>
            <a:ext cx="2526217" cy="189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3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31" y="4332494"/>
            <a:ext cx="1685468" cy="22472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484" y="4101888"/>
            <a:ext cx="2423725" cy="242372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72484" y="6580392"/>
            <a:ext cx="31960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© 2019  FLORIDA OLIVE COUNCIL, LAA  All rights reserved.</a:t>
            </a:r>
            <a:endParaRPr lang="en-US" sz="1000" dirty="0"/>
          </a:p>
        </p:txBody>
      </p:sp>
      <p:pic>
        <p:nvPicPr>
          <p:cNvPr id="22" name="Picture 21" descr="FOC581-dole11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978" y="4485813"/>
            <a:ext cx="2791961" cy="20939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1" y="496455"/>
            <a:ext cx="48490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GRAFTING PROCESS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42636" y="1385455"/>
            <a:ext cx="81741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Research Hypothesis: </a:t>
            </a:r>
            <a:r>
              <a:rPr lang="en-US" dirty="0"/>
              <a:t>G</a:t>
            </a:r>
            <a:r>
              <a:rPr lang="en-US" dirty="0" smtClean="0"/>
              <a:t>rafting MENA varieties onto existing mature olive at Hardee may provide evidence of flowering in low chill environment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MENA varieties were grafted onto 100 olive trees at Hardee County research farm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Earlier grafting attempts failed due to hurricane damage and small diameter of cuttings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Subsequent grafting of 40 varieties of larger diameter were successful</a:t>
            </a:r>
          </a:p>
        </p:txBody>
      </p:sp>
    </p:spTree>
    <p:extLst>
      <p:ext uri="{BB962C8B-B14F-4D97-AF65-F5344CB8AC3E}">
        <p14:creationId xmlns:p14="http://schemas.microsoft.com/office/powerpoint/2010/main" val="322063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You Help?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Contact your local UF-IFAS agent and ask for information on olive growing</a:t>
            </a:r>
          </a:p>
          <a:p>
            <a:r>
              <a:rPr lang="en-US" dirty="0" smtClean="0"/>
              <a:t>Provide a letter of support for UF-IFAS 2020 Specialty Crop Block Grant for Olives</a:t>
            </a:r>
          </a:p>
          <a:p>
            <a:r>
              <a:rPr lang="en-US" dirty="0" smtClean="0"/>
              <a:t>Join and support the Florida Olive Council</a:t>
            </a:r>
          </a:p>
          <a:p>
            <a:pPr lvl="1"/>
            <a:r>
              <a:rPr lang="en-US" dirty="0" smtClean="0"/>
              <a:t>&lt;WWW.FLORIDAOLIVE.ORG&gt;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666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2191</TotalTime>
  <Words>431</Words>
  <Application>Microsoft Macintosh PowerPoint</Application>
  <PresentationFormat>On-screen Show (4:3)</PresentationFormat>
  <Paragraphs>59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Low Chill Research – Rooting and Grafting</vt:lpstr>
      <vt:lpstr>Citrus Crisis </vt:lpstr>
      <vt:lpstr>Low Chill Olive Cultivar Development Partners:  UF-IFAS, Hardee County, USDA, U. of Cordoba (Spain)  </vt:lpstr>
      <vt:lpstr>Hardee County Test Grove</vt:lpstr>
      <vt:lpstr>PowerPoint Presentation</vt:lpstr>
      <vt:lpstr>Hardee County Grove</vt:lpstr>
      <vt:lpstr>Rooting Process</vt:lpstr>
      <vt:lpstr>PowerPoint Presentation</vt:lpstr>
      <vt:lpstr>How Can You Help?</vt:lpstr>
      <vt:lpstr>PowerPoint Presentation</vt:lpstr>
    </vt:vector>
  </TitlesOfParts>
  <Company>Digital Strategy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Florida Olive Council Report 2019</dc:title>
  <dc:creator>Michael O'Hara Garcia</dc:creator>
  <cp:lastModifiedBy>Michael O'Hara Garcia</cp:lastModifiedBy>
  <cp:revision>85</cp:revision>
  <dcterms:created xsi:type="dcterms:W3CDTF">2019-02-09T10:13:08Z</dcterms:created>
  <dcterms:modified xsi:type="dcterms:W3CDTF">2019-11-20T11:57:30Z</dcterms:modified>
</cp:coreProperties>
</file>