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57" r:id="rId4"/>
    <p:sldId id="258" r:id="rId5"/>
    <p:sldId id="273" r:id="rId6"/>
    <p:sldId id="284" r:id="rId7"/>
    <p:sldId id="270" r:id="rId8"/>
    <p:sldId id="295" r:id="rId9"/>
    <p:sldId id="298" r:id="rId10"/>
    <p:sldId id="296" r:id="rId11"/>
    <p:sldId id="294" r:id="rId12"/>
    <p:sldId id="259" r:id="rId13"/>
    <p:sldId id="288" r:id="rId14"/>
    <p:sldId id="289" r:id="rId15"/>
    <p:sldId id="282" r:id="rId16"/>
    <p:sldId id="291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09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947"/>
  </p:normalViewPr>
  <p:slideViewPr>
    <p:cSldViewPr snapToGrid="0" snapToObjects="1">
      <p:cViewPr varScale="1">
        <p:scale>
          <a:sx n="86" d="100"/>
          <a:sy n="86" d="100"/>
        </p:scale>
        <p:origin x="-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2EB18-B35E-EA49-B015-4459ECDC302B}" type="datetimeFigureOut">
              <a:rPr lang="es-ES_tradnl" smtClean="0"/>
              <a:t>11/19/19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2A349-8652-A34B-ACDA-EE76A95E77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296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2A349-8652-A34B-ACDA-EE76A95E7782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356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27E0-398E-B748-8CE2-6DB6CA92CC14}" type="datetime1">
              <a:rPr lang="es-E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1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A6C9-F1A0-2243-B275-CF4918F29761}" type="datetime1">
              <a:rPr lang="es-E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9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F1F4-ACCE-9E47-8E0E-4B2CCBE48D15}" type="datetime1">
              <a:rPr lang="es-E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6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4134-69D6-6447-B4DD-D55E15C90EA9}" type="datetime1">
              <a:rPr lang="es-E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1E8-E096-D54B-8F0A-1B2BC6E54B41}" type="datetime1">
              <a:rPr lang="es-E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A672-3ECA-A340-8E5A-43CF6FF89EE6}" type="datetime1">
              <a:rPr lang="es-E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FDB1E-5C88-7D4C-B78F-0EBC013047C3}" type="datetime1">
              <a:rPr lang="es-ES" smtClean="0"/>
              <a:t>11/19/19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4BB48-CCA0-DF44-9371-1B48E9B95BE9}" type="datetime1">
              <a:rPr lang="es-E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A910-1D76-1746-8608-6AFF191231BA}" type="datetime1">
              <a:rPr lang="es-ES" smtClean="0"/>
              <a:t>11/19/19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7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2978-F879-7042-8F7C-39A7B01FE037}" type="datetime1">
              <a:rPr lang="es-E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0226-C6CC-0143-9F41-F76EEDE4FBA9}" type="datetime1">
              <a:rPr lang="es-E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9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77BAF-079B-9346-AD4B-2AE2B4827CE4}" type="datetime1">
              <a:rPr lang="es-E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C871B-0A87-0C4E-811C-2A018FDE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2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873" y="2116031"/>
            <a:ext cx="7772400" cy="1470025"/>
          </a:xfrm>
        </p:spPr>
        <p:txBody>
          <a:bodyPr/>
          <a:lstStyle/>
          <a:p>
            <a:r>
              <a:rPr lang="en-US" dirty="0" smtClean="0"/>
              <a:t>Growing Olives in Florida</a:t>
            </a:r>
            <a:endParaRPr lang="en-US" sz="2800" i="1" dirty="0"/>
          </a:p>
        </p:txBody>
      </p:sp>
      <p:pic>
        <p:nvPicPr>
          <p:cNvPr id="6" name="Picture 5" descr="FOC-Logo_TM20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962" y="4470400"/>
            <a:ext cx="3886200" cy="208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6278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FL_chill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87" y="1166988"/>
            <a:ext cx="4706971" cy="4311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3211" y="1288182"/>
            <a:ext cx="4031186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Bainbridge, GA  </a:t>
            </a:r>
            <a:r>
              <a:rPr lang="en-US" dirty="0" smtClean="0"/>
              <a:t>1500 a HD – 2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  <a:p>
            <a:r>
              <a:rPr lang="en-US" dirty="0" smtClean="0"/>
              <a:t>Cook-Redland Corp (Fr.)</a:t>
            </a:r>
          </a:p>
          <a:p>
            <a:endParaRPr lang="en-US" dirty="0" smtClean="0"/>
          </a:p>
          <a:p>
            <a:r>
              <a:rPr lang="en-US" b="1" dirty="0" smtClean="0"/>
              <a:t>Lakeland, GA </a:t>
            </a:r>
            <a:r>
              <a:rPr lang="en-US" dirty="0" smtClean="0"/>
              <a:t>– 300a HD  6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  <a:p>
            <a:r>
              <a:rPr lang="en-US" dirty="0" smtClean="0"/>
              <a:t>Shaw Farms (US)</a:t>
            </a:r>
            <a:endParaRPr lang="en-US" dirty="0"/>
          </a:p>
          <a:p>
            <a:endParaRPr lang="en-US" dirty="0"/>
          </a:p>
          <a:p>
            <a:r>
              <a:rPr lang="en-US" b="1" dirty="0" smtClean="0"/>
              <a:t>Marianna, FL  </a:t>
            </a:r>
            <a:r>
              <a:rPr lang="en-US" dirty="0" smtClean="0"/>
              <a:t>- 5a LD 20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  <a:p>
            <a:r>
              <a:rPr lang="en-US" dirty="0" smtClean="0"/>
              <a:t>Green Gate Grove (US)</a:t>
            </a:r>
          </a:p>
          <a:p>
            <a:endParaRPr lang="en-US" dirty="0"/>
          </a:p>
          <a:p>
            <a:r>
              <a:rPr lang="en-US" sz="2000" b="1" dirty="0" smtClean="0">
                <a:solidFill>
                  <a:srgbClr val="FF6600"/>
                </a:solidFill>
              </a:rPr>
              <a:t>Phosphate Re-Claimed Land</a:t>
            </a:r>
            <a:endParaRPr lang="en-US" sz="2000" dirty="0" smtClean="0">
              <a:solidFill>
                <a:srgbClr val="FF6600"/>
              </a:solidFill>
            </a:endParaRPr>
          </a:p>
          <a:p>
            <a:r>
              <a:rPr lang="en-US" dirty="0" smtClean="0"/>
              <a:t>18,000+ acres available</a:t>
            </a:r>
          </a:p>
          <a:p>
            <a:endParaRPr lang="en-US" dirty="0"/>
          </a:p>
          <a:p>
            <a:r>
              <a:rPr lang="en-US" b="1" dirty="0" smtClean="0"/>
              <a:t>Deleon Springs, FL </a:t>
            </a:r>
            <a:r>
              <a:rPr lang="en-US" dirty="0" smtClean="0"/>
              <a:t>20a HD – 5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  <a:p>
            <a:r>
              <a:rPr lang="en-US" dirty="0" smtClean="0"/>
              <a:t>Williams Grove (US)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681130" y="964071"/>
            <a:ext cx="1581922" cy="4835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27885"/>
            <a:ext cx="3623976" cy="1388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24200" y="1218381"/>
            <a:ext cx="4042861" cy="114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4" idx="2"/>
          </p:cNvCxnSpPr>
          <p:nvPr/>
        </p:nvCxnSpPr>
        <p:spPr>
          <a:xfrm flipV="1">
            <a:off x="3558666" y="3293316"/>
            <a:ext cx="4963279" cy="1521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5-Point Star 19"/>
          <p:cNvSpPr/>
          <p:nvPr/>
        </p:nvSpPr>
        <p:spPr>
          <a:xfrm>
            <a:off x="5125822" y="741458"/>
            <a:ext cx="471236" cy="354437"/>
          </a:xfrm>
          <a:prstGeom prst="star5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045865" y="964071"/>
            <a:ext cx="471236" cy="354437"/>
          </a:xfrm>
          <a:prstGeom prst="star5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6535419" y="1550665"/>
            <a:ext cx="471236" cy="354437"/>
          </a:xfrm>
          <a:prstGeom prst="star5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8431947" y="2938880"/>
            <a:ext cx="471236" cy="354437"/>
          </a:xfrm>
          <a:prstGeom prst="star5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124200" y="2082320"/>
            <a:ext cx="4178947" cy="19198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5-Point Star 32"/>
          <p:cNvSpPr/>
          <p:nvPr/>
        </p:nvSpPr>
        <p:spPr>
          <a:xfrm>
            <a:off x="7303147" y="1727883"/>
            <a:ext cx="471236" cy="354437"/>
          </a:xfrm>
          <a:prstGeom prst="star5">
            <a:avLst/>
          </a:prstGeom>
          <a:solidFill>
            <a:srgbClr val="C0900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124200" y="3189940"/>
            <a:ext cx="4967705" cy="8122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5-Point Star 40"/>
          <p:cNvSpPr/>
          <p:nvPr/>
        </p:nvSpPr>
        <p:spPr>
          <a:xfrm>
            <a:off x="7960711" y="2997953"/>
            <a:ext cx="471236" cy="354437"/>
          </a:xfrm>
          <a:prstGeom prst="star5">
            <a:avLst/>
          </a:prstGeom>
          <a:solidFill>
            <a:srgbClr val="C0900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4690" y="44477"/>
            <a:ext cx="56724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Featured Olive Cultivation Sites</a:t>
            </a:r>
            <a:endParaRPr lang="en-US" sz="3200" dirty="0"/>
          </a:p>
        </p:txBody>
      </p:sp>
      <p:sp>
        <p:nvSpPr>
          <p:cNvPr id="69" name="TextBox 68"/>
          <p:cNvSpPr txBox="1"/>
          <p:nvPr/>
        </p:nvSpPr>
        <p:spPr>
          <a:xfrm>
            <a:off x="694014" y="5833453"/>
            <a:ext cx="26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*2.27a = 1 hectare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7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_map_gree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8" y="978140"/>
            <a:ext cx="3611048" cy="467311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71499" y="2505829"/>
            <a:ext cx="986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28</a:t>
            </a:r>
            <a:r>
              <a:rPr lang="it-IT" b="1" dirty="0" smtClean="0"/>
              <a:t>° </a:t>
            </a:r>
            <a:r>
              <a:rPr lang="it-IT" dirty="0" smtClean="0"/>
              <a:t>30’N</a:t>
            </a:r>
            <a:endParaRPr lang="en-US" dirty="0"/>
          </a:p>
        </p:txBody>
      </p:sp>
      <p:pic>
        <p:nvPicPr>
          <p:cNvPr id="8" name="Picture 7" descr="FL_chill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86" y="946944"/>
            <a:ext cx="4706971" cy="431172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558217" y="2750811"/>
            <a:ext cx="6823783" cy="80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99" y="469900"/>
            <a:ext cx="326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HLB Infected Groves (2012)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130799" y="475734"/>
            <a:ext cx="2949575" cy="381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Florida Historic Chill Map</a:t>
            </a:r>
            <a:endParaRPr lang="en-US" dirty="0"/>
          </a:p>
        </p:txBody>
      </p:sp>
      <p:cxnSp>
        <p:nvCxnSpPr>
          <p:cNvPr id="28" name="Straight Connector 27"/>
          <p:cNvCxnSpPr>
            <a:stCxn id="31" idx="3"/>
          </p:cNvCxnSpPr>
          <p:nvPr/>
        </p:nvCxnSpPr>
        <p:spPr>
          <a:xfrm>
            <a:off x="1607472" y="3499366"/>
            <a:ext cx="70031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71499" y="3314700"/>
            <a:ext cx="103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27</a:t>
            </a:r>
            <a:r>
              <a:rPr lang="it-IT" b="1" dirty="0" smtClean="0"/>
              <a:t>° </a:t>
            </a:r>
            <a:r>
              <a:rPr lang="it-IT" dirty="0" smtClean="0"/>
              <a:t>30’</a:t>
            </a:r>
            <a:r>
              <a:rPr lang="it-IT" b="1" dirty="0" smtClean="0"/>
              <a:t> </a:t>
            </a:r>
            <a:r>
              <a:rPr lang="it-IT" dirty="0" err="1" smtClean="0"/>
              <a:t>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68875" y="6482694"/>
            <a:ext cx="38576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4577537" y="4061265"/>
            <a:ext cx="2908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COST OF HLB</a:t>
            </a:r>
          </a:p>
          <a:p>
            <a:r>
              <a:rPr lang="en-US" dirty="0" smtClean="0"/>
              <a:t>$7B Economic Loss</a:t>
            </a:r>
          </a:p>
          <a:p>
            <a:r>
              <a:rPr lang="en-US" dirty="0" smtClean="0"/>
              <a:t>30k jobs lost</a:t>
            </a:r>
          </a:p>
          <a:p>
            <a:r>
              <a:rPr lang="en-US" dirty="0" smtClean="0"/>
              <a:t>$250m research expended</a:t>
            </a:r>
          </a:p>
          <a:p>
            <a:r>
              <a:rPr lang="en-US" dirty="0" smtClean="0"/>
              <a:t>2017 = no viable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_chill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23" y="1321915"/>
            <a:ext cx="4900313" cy="4488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82" y="328456"/>
            <a:ext cx="8229600" cy="6570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Florida Olive Sites – Historic Chill</a:t>
            </a:r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7824680" y="229720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36261" y="149873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363907" y="156731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16307" y="171971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887921" y="169685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040321" y="184925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672780" y="194068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061402" y="225125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62466" y="243599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158923" y="211840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465502" y="248610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716721" y="271166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847539" y="275738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105024" y="228191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484434" y="278024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538980" y="29562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801820" y="211840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419783" y="22108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7691380" y="31086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843780" y="32610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996180" y="34134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899842" y="31086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8092916" y="310867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870398" y="339062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150742" y="484697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623855" y="345919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561839" y="367256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346699" y="313153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278120" y="330679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8067239" y="291056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8127883" y="237740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724583" y="25156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876983" y="26680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8029383" y="28204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181783" y="29728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334183" y="31252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74064" y="233569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208185" y="214126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88661" y="165113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737084" y="3520614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18221" y="3294393"/>
            <a:ext cx="2273613" cy="329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SEBRING (11-25/2-26)</a:t>
            </a:r>
          </a:p>
          <a:p>
            <a:r>
              <a:rPr lang="en-US" sz="1400" dirty="0" smtClean="0"/>
              <a:t>2004 – 218 hours</a:t>
            </a:r>
          </a:p>
          <a:p>
            <a:r>
              <a:rPr lang="en-US" sz="1400" dirty="0" smtClean="0"/>
              <a:t>2005 – </a:t>
            </a:r>
            <a:r>
              <a:rPr lang="en-US" sz="1400" dirty="0" smtClean="0">
                <a:solidFill>
                  <a:srgbClr val="FF0000"/>
                </a:solidFill>
              </a:rPr>
              <a:t>168 hours</a:t>
            </a:r>
          </a:p>
          <a:p>
            <a:r>
              <a:rPr lang="en-US" sz="1400" dirty="0" smtClean="0"/>
              <a:t>2006 – 212 hours</a:t>
            </a:r>
          </a:p>
          <a:p>
            <a:r>
              <a:rPr lang="en-US" sz="1400" dirty="0" smtClean="0"/>
              <a:t>2007 –   </a:t>
            </a:r>
            <a:r>
              <a:rPr lang="en-US" sz="1400" dirty="0" smtClean="0">
                <a:solidFill>
                  <a:srgbClr val="FF0000"/>
                </a:solidFill>
              </a:rPr>
              <a:t>86 hours</a:t>
            </a:r>
          </a:p>
          <a:p>
            <a:r>
              <a:rPr lang="en-US" sz="1400" dirty="0" smtClean="0"/>
              <a:t>2008 –   </a:t>
            </a:r>
            <a:r>
              <a:rPr lang="en-US" sz="1400" dirty="0" smtClean="0">
                <a:solidFill>
                  <a:srgbClr val="FF0000"/>
                </a:solidFill>
              </a:rPr>
              <a:t>94 hours</a:t>
            </a:r>
          </a:p>
          <a:p>
            <a:r>
              <a:rPr lang="en-US" sz="1400" dirty="0" smtClean="0"/>
              <a:t>2009 – 221 hours</a:t>
            </a:r>
          </a:p>
          <a:p>
            <a:r>
              <a:rPr lang="en-US" sz="1400" dirty="0" smtClean="0"/>
              <a:t>2010 – 376 hours</a:t>
            </a:r>
          </a:p>
          <a:p>
            <a:r>
              <a:rPr lang="en-US" sz="1400" dirty="0" smtClean="0"/>
              <a:t>2011 – 347 hours</a:t>
            </a:r>
          </a:p>
          <a:p>
            <a:r>
              <a:rPr lang="en-US" sz="1400" dirty="0" smtClean="0"/>
              <a:t>2012 – </a:t>
            </a:r>
            <a:r>
              <a:rPr lang="en-US" sz="1400" dirty="0" smtClean="0">
                <a:solidFill>
                  <a:srgbClr val="FF0000"/>
                </a:solidFill>
              </a:rPr>
              <a:t>116 hours</a:t>
            </a:r>
          </a:p>
          <a:p>
            <a:r>
              <a:rPr lang="en-US" sz="1400" dirty="0" smtClean="0"/>
              <a:t>2013 – </a:t>
            </a:r>
            <a:r>
              <a:rPr lang="en-US" sz="1400" dirty="0" smtClean="0">
                <a:solidFill>
                  <a:srgbClr val="FF0000"/>
                </a:solidFill>
              </a:rPr>
              <a:t>112 hours</a:t>
            </a:r>
          </a:p>
          <a:p>
            <a:r>
              <a:rPr lang="en-US" sz="1400" dirty="0" smtClean="0"/>
              <a:t>2014 – </a:t>
            </a:r>
            <a:r>
              <a:rPr lang="en-US" sz="1400" dirty="0" smtClean="0">
                <a:solidFill>
                  <a:srgbClr val="FF0000"/>
                </a:solidFill>
              </a:rPr>
              <a:t>112 hours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494294" y="2355252"/>
            <a:ext cx="1899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CITRA (11-25/2-26)</a:t>
            </a:r>
          </a:p>
          <a:p>
            <a:r>
              <a:rPr lang="en-US" sz="1400" dirty="0" smtClean="0"/>
              <a:t>2004 – 491 hours</a:t>
            </a:r>
          </a:p>
          <a:p>
            <a:r>
              <a:rPr lang="en-US" sz="1400" dirty="0" smtClean="0"/>
              <a:t>2005 – 518 hours</a:t>
            </a:r>
          </a:p>
          <a:p>
            <a:r>
              <a:rPr lang="en-US" sz="1400" dirty="0" smtClean="0"/>
              <a:t>2006 – 324 hours</a:t>
            </a:r>
          </a:p>
          <a:p>
            <a:r>
              <a:rPr lang="en-US" sz="1400" dirty="0" smtClean="0"/>
              <a:t>2007 – 288 hours</a:t>
            </a:r>
          </a:p>
          <a:p>
            <a:r>
              <a:rPr lang="en-US" sz="1400" dirty="0" smtClean="0"/>
              <a:t>2008 – 475 hours</a:t>
            </a:r>
          </a:p>
          <a:p>
            <a:r>
              <a:rPr lang="en-US" sz="1400" dirty="0" smtClean="0"/>
              <a:t>2009 – 759 hours</a:t>
            </a:r>
          </a:p>
          <a:p>
            <a:r>
              <a:rPr lang="en-US" sz="1400" dirty="0" smtClean="0"/>
              <a:t>2010 – 684 hours</a:t>
            </a:r>
          </a:p>
          <a:p>
            <a:r>
              <a:rPr lang="en-US" sz="1400" dirty="0" smtClean="0"/>
              <a:t>2011 – 348 hours</a:t>
            </a:r>
          </a:p>
          <a:p>
            <a:r>
              <a:rPr lang="en-US" sz="1400" dirty="0" smtClean="0"/>
              <a:t>2012 – 349 hours</a:t>
            </a:r>
          </a:p>
          <a:p>
            <a:r>
              <a:rPr lang="en-US" sz="1400" dirty="0" smtClean="0"/>
              <a:t>2013 – 349 hours</a:t>
            </a:r>
          </a:p>
          <a:p>
            <a:r>
              <a:rPr lang="en-US" sz="1400" dirty="0" smtClean="0"/>
              <a:t>2014 – 463 hours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387482" y="1622986"/>
            <a:ext cx="17283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JAY (11-25/2-26)</a:t>
            </a:r>
          </a:p>
          <a:p>
            <a:r>
              <a:rPr lang="en-US" sz="1400" dirty="0" smtClean="0"/>
              <a:t>2004 –  210 hours</a:t>
            </a:r>
          </a:p>
          <a:p>
            <a:r>
              <a:rPr lang="en-US" sz="1400" dirty="0" smtClean="0"/>
              <a:t>2005 –  381 hours</a:t>
            </a:r>
          </a:p>
          <a:p>
            <a:r>
              <a:rPr lang="en-US" sz="1400" dirty="0" smtClean="0"/>
              <a:t>2006 -   329 hours</a:t>
            </a:r>
          </a:p>
          <a:p>
            <a:r>
              <a:rPr lang="en-US" sz="1400" dirty="0" smtClean="0"/>
              <a:t>2007 –  364 hours</a:t>
            </a:r>
          </a:p>
          <a:p>
            <a:r>
              <a:rPr lang="en-US" sz="1400" dirty="0" smtClean="0"/>
              <a:t>2008 –   403 hours</a:t>
            </a:r>
          </a:p>
          <a:p>
            <a:r>
              <a:rPr lang="en-US" sz="1400" dirty="0" smtClean="0"/>
              <a:t>2009 –   417 hours</a:t>
            </a:r>
          </a:p>
          <a:p>
            <a:r>
              <a:rPr lang="en-US" sz="1400" dirty="0" smtClean="0"/>
              <a:t>2010 –   </a:t>
            </a:r>
            <a:r>
              <a:rPr lang="en-US" sz="1400" dirty="0" smtClean="0">
                <a:solidFill>
                  <a:srgbClr val="FF0000"/>
                </a:solidFill>
              </a:rPr>
              <a:t>113 hours</a:t>
            </a:r>
          </a:p>
          <a:p>
            <a:r>
              <a:rPr lang="en-US" sz="1400" dirty="0" smtClean="0"/>
              <a:t>2011 –   236 hours</a:t>
            </a:r>
          </a:p>
          <a:p>
            <a:r>
              <a:rPr lang="en-US" sz="1400" dirty="0" smtClean="0"/>
              <a:t>2012 –   513 hours</a:t>
            </a:r>
          </a:p>
          <a:p>
            <a:r>
              <a:rPr lang="en-US" sz="1400" dirty="0" smtClean="0"/>
              <a:t>2013 –   501 hours</a:t>
            </a:r>
          </a:p>
          <a:p>
            <a:r>
              <a:rPr lang="en-US" sz="1400" dirty="0" smtClean="0"/>
              <a:t>2014 –   272 hours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2016 Florida Olive Council, LAA. All Rights Reserved </a:t>
            </a:r>
            <a:endParaRPr lang="en-US" sz="1050" dirty="0"/>
          </a:p>
        </p:txBody>
      </p:sp>
      <p:sp>
        <p:nvSpPr>
          <p:cNvPr id="75" name="Oval 74"/>
          <p:cNvSpPr/>
          <p:nvPr/>
        </p:nvSpPr>
        <p:spPr>
          <a:xfrm>
            <a:off x="4813906" y="1460631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925539" y="1546786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7430970" y="2335693"/>
            <a:ext cx="45719" cy="4571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7127934" y="1954276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543604" y="2296975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504448" y="2449375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696004" y="2449375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963216" y="2118402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07171" y="2439488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8330017" y="2764974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759463" y="3055339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484434" y="3257505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12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672780" y="3352518"/>
            <a:ext cx="1450532" cy="106681"/>
          </a:xfrm>
          <a:prstGeom prst="straightConnector1">
            <a:avLst/>
          </a:prstGeom>
          <a:ln w="41275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endCxn id="92" idx="3"/>
          </p:cNvCxnSpPr>
          <p:nvPr/>
        </p:nvCxnSpPr>
        <p:spPr>
          <a:xfrm>
            <a:off x="4394083" y="2561407"/>
            <a:ext cx="3133870" cy="18049"/>
          </a:xfrm>
          <a:prstGeom prst="straightConnector1">
            <a:avLst/>
          </a:prstGeom>
          <a:ln w="41275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2115811" y="1622987"/>
            <a:ext cx="3130815" cy="226264"/>
          </a:xfrm>
          <a:prstGeom prst="straightConnector1">
            <a:avLst/>
          </a:prstGeom>
          <a:ln w="41275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41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Chill Varieties Research</a:t>
            </a:r>
            <a:endParaRPr lang="en-US" dirty="0"/>
          </a:p>
        </p:txBody>
      </p:sp>
      <p:pic>
        <p:nvPicPr>
          <p:cNvPr id="4" name="Content Placeholder 3" descr="World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b="19130"/>
          <a:stretch>
            <a:fillRect/>
          </a:stretch>
        </p:blipFill>
        <p:spPr>
          <a:xfrm>
            <a:off x="4400153" y="2562670"/>
            <a:ext cx="4469829" cy="24582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5"/>
          <p:cNvCxnSpPr/>
          <p:nvPr/>
        </p:nvCxnSpPr>
        <p:spPr>
          <a:xfrm flipV="1">
            <a:off x="5607368" y="3791786"/>
            <a:ext cx="855374" cy="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24 new varieties from USDA </a:t>
            </a:r>
            <a:r>
              <a:rPr lang="en-US" sz="2800" dirty="0" err="1" smtClean="0"/>
              <a:t>Germplasm</a:t>
            </a:r>
            <a:r>
              <a:rPr lang="en-US" sz="2800" dirty="0" smtClean="0"/>
              <a:t> Bank</a:t>
            </a:r>
            <a:endParaRPr lang="en-US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9309" r="40750" b="70234"/>
          <a:stretch/>
        </p:blipFill>
        <p:spPr>
          <a:xfrm>
            <a:off x="295732" y="2745315"/>
            <a:ext cx="3942953" cy="2092943"/>
          </a:xfrm>
          <a:prstGeom prst="rect">
            <a:avLst/>
          </a:prstGeom>
        </p:spPr>
      </p:pic>
      <p:sp>
        <p:nvSpPr>
          <p:cNvPr id="12" name="Marcador de pie de pá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600" b="1" dirty="0" err="1" smtClean="0"/>
              <a:t>Rooting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Program</a:t>
            </a:r>
            <a:r>
              <a:rPr lang="es-ES_tradnl" sz="3600" b="1" dirty="0" smtClean="0"/>
              <a:t>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2200" i="1" dirty="0" smtClean="0"/>
              <a:t>24 North </a:t>
            </a:r>
            <a:r>
              <a:rPr lang="es-ES_tradnl" sz="2200" i="1" dirty="0" err="1" smtClean="0"/>
              <a:t>African</a:t>
            </a:r>
            <a:r>
              <a:rPr lang="es-ES_tradnl" sz="2200" i="1" dirty="0" smtClean="0"/>
              <a:t> </a:t>
            </a:r>
            <a:r>
              <a:rPr lang="es-ES_tradnl" sz="2200" i="1" dirty="0" err="1" smtClean="0"/>
              <a:t>Varieties</a:t>
            </a:r>
            <a:endParaRPr lang="es-ES_tradnl" sz="22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5" y="1417638"/>
            <a:ext cx="3471275" cy="4628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21" y="1417638"/>
            <a:ext cx="3471276" cy="4628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5363206" y="6338170"/>
            <a:ext cx="2895600" cy="365125"/>
          </a:xfrm>
        </p:spPr>
        <p:txBody>
          <a:bodyPr/>
          <a:lstStyle/>
          <a:p>
            <a:r>
              <a:rPr lang="en-US" dirty="0" smtClean="0"/>
              <a:t>Florida Olive Council </a:t>
            </a:r>
            <a:endParaRPr lang="en-U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Grafting program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7" y="1906152"/>
            <a:ext cx="4255920" cy="3191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3013133" y="5787024"/>
            <a:ext cx="443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Wauchula, Hardee County Facility. 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21" y="1906152"/>
            <a:ext cx="3756771" cy="3191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Estrella de 5 puntas 9"/>
          <p:cNvSpPr/>
          <p:nvPr/>
        </p:nvSpPr>
        <p:spPr>
          <a:xfrm>
            <a:off x="7331791" y="3480751"/>
            <a:ext cx="231109" cy="24316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71" y="388307"/>
            <a:ext cx="4336793" cy="5887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3725449"/>
            <a:ext cx="3400121" cy="2550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8307"/>
            <a:ext cx="2225462" cy="2967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912417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2016 Florida Olive Council, LAA. All Rights Reserved </a:t>
            </a:r>
            <a:endParaRPr lang="en-US" sz="105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9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785" y="606296"/>
            <a:ext cx="2516094" cy="71148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Who Are We?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785" y="1222432"/>
            <a:ext cx="783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/>
              <a:t>The Florida Olive Council, </a:t>
            </a:r>
            <a:r>
              <a:rPr lang="en-US" sz="3200" dirty="0" smtClean="0"/>
              <a:t>LAA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Established </a:t>
            </a:r>
            <a:r>
              <a:rPr lang="en-US" sz="3200" dirty="0"/>
              <a:t>in 2011 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Conduct olive research </a:t>
            </a:r>
            <a:r>
              <a:rPr lang="en-US" sz="3200" dirty="0"/>
              <a:t>and </a:t>
            </a:r>
            <a:r>
              <a:rPr lang="en-US" sz="3200" dirty="0" smtClean="0"/>
              <a:t>development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Partners: University </a:t>
            </a:r>
            <a:r>
              <a:rPr lang="en-US" sz="3200" dirty="0"/>
              <a:t>of </a:t>
            </a:r>
            <a:r>
              <a:rPr lang="en-US" sz="3200" dirty="0" smtClean="0"/>
              <a:t>Florida/ Industry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Track 42 groves throughout the State</a:t>
            </a:r>
          </a:p>
          <a:p>
            <a:endParaRPr 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7177" y="3819101"/>
            <a:ext cx="736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What We Want?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Investors for Olive Projects In Florida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Investors for Low-Chill Olive Cultivar Development and Licensing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290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FL Olive Production</a:t>
            </a:r>
            <a:endParaRPr lang="en-US" dirty="0"/>
          </a:p>
        </p:txBody>
      </p:sp>
      <p:pic>
        <p:nvPicPr>
          <p:cNvPr id="6" name="Picture 5" descr="floridaPlai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9437">
            <a:off x="4381911" y="1799250"/>
            <a:ext cx="4686263" cy="4032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2769" y="2853916"/>
            <a:ext cx="583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1865 – Fernandina –</a:t>
            </a:r>
            <a:r>
              <a:rPr lang="en-US" sz="2400" dirty="0"/>
              <a:t> </a:t>
            </a:r>
            <a:r>
              <a:rPr lang="en-US" sz="2400" dirty="0" smtClean="0"/>
              <a:t>Stickney Plantation 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62769" y="3622852"/>
            <a:ext cx="57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1750 – Ormond Bch – Turnbull Plantation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62769" y="4446012"/>
            <a:ext cx="495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1935 – Tampa – Gibson Plantation 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7824680" y="2297206"/>
            <a:ext cx="262769" cy="26791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087449" y="3047670"/>
            <a:ext cx="262769" cy="26791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518116" y="3703863"/>
            <a:ext cx="262769" cy="26791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2769" y="2103452"/>
            <a:ext cx="583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1565 – Spanish Landing at St. Augustine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63843" y="2423174"/>
            <a:ext cx="2623606" cy="267385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/>
          <p:cNvSpPr/>
          <p:nvPr/>
        </p:nvSpPr>
        <p:spPr>
          <a:xfrm>
            <a:off x="8087449" y="2494513"/>
            <a:ext cx="455425" cy="35711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80" y="109467"/>
            <a:ext cx="8229600" cy="1143000"/>
          </a:xfrm>
        </p:spPr>
        <p:txBody>
          <a:bodyPr/>
          <a:lstStyle/>
          <a:p>
            <a:r>
              <a:rPr lang="en-US" dirty="0" smtClean="0"/>
              <a:t>Current Florida Olive Sites</a:t>
            </a:r>
            <a:endParaRPr lang="en-US" dirty="0"/>
          </a:p>
        </p:txBody>
      </p:sp>
      <p:pic>
        <p:nvPicPr>
          <p:cNvPr id="4" name="Picture 3" descr="floridaPlai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9437">
            <a:off x="4440177" y="1397096"/>
            <a:ext cx="4686263" cy="4032766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7824680" y="229720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136832" y="1414912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363907" y="156731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887921" y="169685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040321" y="184925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393889" y="189497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672780" y="194068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061402" y="225125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62466" y="243599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975802" y="224924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465502" y="248610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998661" y="253182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484434" y="278024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538980" y="29562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655852" y="189497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649516" y="2156815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7691380" y="31086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843780" y="32610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996180" y="34134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899842" y="31086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8092916" y="310867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870398" y="339062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101902" y="4719034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623855" y="345919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758180" y="417548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561839" y="367256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346699" y="313153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278120" y="330679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8067239" y="291056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572183" y="23632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044380" y="238602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876983" y="26680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8029383" y="28204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181783" y="29728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334183" y="312528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74064" y="233569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090098" y="207268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617902" y="263850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975801" y="2995747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6233388" y="1613030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7525436" y="2435991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7449902" y="2175056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737099" y="2481710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691388" y="2749759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843788" y="2902159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7572183" y="3261080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197869" y="2942407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069650" y="2195233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70891" y="1338712"/>
            <a:ext cx="160501" cy="152399"/>
          </a:xfrm>
          <a:prstGeom prst="ellipse">
            <a:avLst/>
          </a:prstGeom>
          <a:solidFill>
            <a:srgbClr val="3366FF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711940" y="1185252"/>
            <a:ext cx="42076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FOC-Active Monitor Sites (11)</a:t>
            </a:r>
          </a:p>
          <a:p>
            <a:r>
              <a:rPr lang="en-US" dirty="0"/>
              <a:t>	</a:t>
            </a:r>
            <a:r>
              <a:rPr lang="en-US" sz="1200" dirty="0" smtClean="0"/>
              <a:t>UF-IFAS Research Grove – Jay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Mueller Grove – Marianna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Oleson Grove - Hastings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Carter Grove – Live Oak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FOC Propagation Research Facility – La Crosse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UF-IFAS Research Grove – Gainesville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UF-IFAS Research Grove – Citra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UF-IFAS Research Grove – Ocala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Williams Grove – De Leon Springs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Lykes Brothers Grove – Lake Wales</a:t>
            </a:r>
          </a:p>
          <a:p>
            <a:r>
              <a:rPr lang="en-US" sz="1200" dirty="0" smtClean="0"/>
              <a:t>	Mosaic Corp. Grove – Bowling Green</a:t>
            </a:r>
            <a:endParaRPr lang="en-US" sz="1200" dirty="0"/>
          </a:p>
        </p:txBody>
      </p:sp>
      <p:sp>
        <p:nvSpPr>
          <p:cNvPr id="120" name="Oval 119"/>
          <p:cNvSpPr/>
          <p:nvPr/>
        </p:nvSpPr>
        <p:spPr>
          <a:xfrm>
            <a:off x="638949" y="3774668"/>
            <a:ext cx="145982" cy="178722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832101" y="3632524"/>
            <a:ext cx="328920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Groves (31)</a:t>
            </a:r>
          </a:p>
          <a:p>
            <a:r>
              <a:rPr lang="en-US" dirty="0"/>
              <a:t>	</a:t>
            </a:r>
            <a:r>
              <a:rPr lang="en-US" sz="1100" dirty="0"/>
              <a:t>Thomas Grove - Milton</a:t>
            </a:r>
          </a:p>
          <a:p>
            <a:r>
              <a:rPr lang="en-US" sz="1100" dirty="0" smtClean="0"/>
              <a:t>	</a:t>
            </a:r>
            <a:r>
              <a:rPr lang="en-US" sz="1100" dirty="0" err="1" smtClean="0"/>
              <a:t>Mazzarino</a:t>
            </a:r>
            <a:r>
              <a:rPr lang="en-US" sz="1100" dirty="0" smtClean="0"/>
              <a:t> </a:t>
            </a:r>
            <a:r>
              <a:rPr lang="en-US" sz="1100" dirty="0"/>
              <a:t>Grove - Pensacola</a:t>
            </a:r>
          </a:p>
          <a:p>
            <a:r>
              <a:rPr lang="en-US" sz="1100" dirty="0" smtClean="0"/>
              <a:t>	King </a:t>
            </a:r>
            <a:r>
              <a:rPr lang="en-US" sz="1100" dirty="0"/>
              <a:t>Grove - Destin</a:t>
            </a:r>
          </a:p>
          <a:p>
            <a:r>
              <a:rPr lang="en-US" sz="1100" dirty="0" smtClean="0"/>
              <a:t>	Harrell </a:t>
            </a:r>
            <a:r>
              <a:rPr lang="en-US" sz="1100" dirty="0"/>
              <a:t>Grove - Chipley</a:t>
            </a:r>
          </a:p>
          <a:p>
            <a:r>
              <a:rPr lang="en-US" sz="1100" dirty="0" smtClean="0"/>
              <a:t>	</a:t>
            </a:r>
            <a:r>
              <a:rPr lang="en-US" sz="1100" dirty="0" err="1" smtClean="0"/>
              <a:t>Haselberger</a:t>
            </a:r>
            <a:r>
              <a:rPr lang="en-US" sz="1100" dirty="0" smtClean="0"/>
              <a:t> </a:t>
            </a:r>
            <a:r>
              <a:rPr lang="en-US" sz="1100" dirty="0"/>
              <a:t>Grove - Yulee</a:t>
            </a:r>
          </a:p>
          <a:p>
            <a:r>
              <a:rPr lang="en-US" sz="1100" dirty="0" smtClean="0"/>
              <a:t>	Various </a:t>
            </a:r>
            <a:r>
              <a:rPr lang="en-US" sz="1100" dirty="0"/>
              <a:t>Small Groves - St. Augustine</a:t>
            </a:r>
          </a:p>
          <a:p>
            <a:r>
              <a:rPr lang="en-US" sz="1100" dirty="0" smtClean="0"/>
              <a:t>	Roberts </a:t>
            </a:r>
            <a:r>
              <a:rPr lang="en-US" sz="1100" dirty="0"/>
              <a:t>Timber Test Plot - Palatka</a:t>
            </a:r>
          </a:p>
          <a:p>
            <a:r>
              <a:rPr lang="en-US" sz="1100" dirty="0" smtClean="0"/>
              <a:t>	Hannah </a:t>
            </a:r>
            <a:r>
              <a:rPr lang="en-US" sz="1100" dirty="0"/>
              <a:t>Grove - Live Oak</a:t>
            </a:r>
          </a:p>
          <a:p>
            <a:r>
              <a:rPr lang="en-US" sz="1100" dirty="0" smtClean="0"/>
              <a:t>	Jackson </a:t>
            </a:r>
            <a:r>
              <a:rPr lang="en-US" sz="1100" dirty="0"/>
              <a:t>Grove - Live Oak</a:t>
            </a:r>
          </a:p>
          <a:p>
            <a:r>
              <a:rPr lang="en-US" sz="1100" dirty="0" smtClean="0"/>
              <a:t>	U</a:t>
            </a:r>
            <a:r>
              <a:rPr lang="en-US" sz="1100" dirty="0"/>
              <a:t>/K Grove &lt;30-10-59N 82-42-30W&gt; - Lake City</a:t>
            </a:r>
          </a:p>
          <a:p>
            <a:r>
              <a:rPr lang="en-US" sz="1100" dirty="0" smtClean="0"/>
              <a:t>	Kent </a:t>
            </a:r>
            <a:r>
              <a:rPr lang="en-US" sz="1100" dirty="0"/>
              <a:t>Grove - Worthington Springs</a:t>
            </a:r>
          </a:p>
          <a:p>
            <a:r>
              <a:rPr lang="en-US" sz="1100" dirty="0" smtClean="0"/>
              <a:t>	Allen </a:t>
            </a:r>
            <a:r>
              <a:rPr lang="en-US" sz="1100" dirty="0"/>
              <a:t>Grove - Gainesville</a:t>
            </a:r>
          </a:p>
          <a:p>
            <a:r>
              <a:rPr lang="en-US" sz="1100" dirty="0" smtClean="0"/>
              <a:t>	</a:t>
            </a:r>
            <a:r>
              <a:rPr lang="en-US" sz="1100" dirty="0" err="1" smtClean="0"/>
              <a:t>Clugston</a:t>
            </a:r>
            <a:r>
              <a:rPr lang="en-US" sz="1100" dirty="0" smtClean="0"/>
              <a:t> </a:t>
            </a:r>
            <a:r>
              <a:rPr lang="en-US" sz="1100" dirty="0"/>
              <a:t>Test Plot - Gainesville</a:t>
            </a:r>
          </a:p>
          <a:p>
            <a:r>
              <a:rPr lang="en-US" sz="1100" dirty="0" smtClean="0"/>
              <a:t>	Davenport </a:t>
            </a:r>
            <a:r>
              <a:rPr lang="en-US" sz="1100" dirty="0"/>
              <a:t>Test Plot - Gainesville</a:t>
            </a:r>
          </a:p>
          <a:p>
            <a:r>
              <a:rPr lang="en-US" sz="1100" dirty="0" smtClean="0"/>
              <a:t>	</a:t>
            </a:r>
            <a:r>
              <a:rPr lang="en-US" sz="1100" dirty="0" err="1" smtClean="0"/>
              <a:t>Zarur</a:t>
            </a:r>
            <a:r>
              <a:rPr lang="en-US" sz="1100" dirty="0" smtClean="0"/>
              <a:t> </a:t>
            </a:r>
            <a:r>
              <a:rPr lang="en-US" sz="1100" dirty="0"/>
              <a:t>Test Plot - Gainesville</a:t>
            </a:r>
            <a:endParaRPr lang="en-US" sz="1100" dirty="0" smtClean="0"/>
          </a:p>
          <a:p>
            <a:r>
              <a:rPr lang="en-US" sz="1100" dirty="0"/>
              <a:t>	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233502" y="3965369"/>
            <a:ext cx="2608406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Valenza Grove - Citra</a:t>
            </a:r>
          </a:p>
          <a:p>
            <a:r>
              <a:rPr lang="en-US" sz="1100" dirty="0"/>
              <a:t>Weaver Grove - Citra</a:t>
            </a:r>
          </a:p>
          <a:p>
            <a:r>
              <a:rPr lang="en-US" sz="1100" dirty="0"/>
              <a:t>McGinley Test Plot - South Marion County</a:t>
            </a:r>
          </a:p>
          <a:p>
            <a:r>
              <a:rPr lang="en-US" sz="1100" dirty="0"/>
              <a:t>Cloud Grove - Dunellon</a:t>
            </a:r>
          </a:p>
          <a:p>
            <a:r>
              <a:rPr lang="en-US" sz="1100" dirty="0"/>
              <a:t>Barth Grove - Bushnell</a:t>
            </a:r>
          </a:p>
          <a:p>
            <a:r>
              <a:rPr lang="en-US" sz="1100" dirty="0"/>
              <a:t>White Grove - Brooksville</a:t>
            </a:r>
          </a:p>
          <a:p>
            <a:r>
              <a:rPr lang="en-US" sz="1100" dirty="0" err="1"/>
              <a:t>Penderson</a:t>
            </a:r>
            <a:r>
              <a:rPr lang="en-US" sz="1100" dirty="0"/>
              <a:t> Grove - Clermont</a:t>
            </a:r>
          </a:p>
          <a:p>
            <a:r>
              <a:rPr lang="en-US" sz="1100" dirty="0" err="1"/>
              <a:t>Daniell</a:t>
            </a:r>
            <a:r>
              <a:rPr lang="en-US" sz="1100" dirty="0"/>
              <a:t> Grove - Clermont</a:t>
            </a:r>
          </a:p>
          <a:p>
            <a:r>
              <a:rPr lang="en-US" sz="1100" dirty="0" err="1"/>
              <a:t>Yuque</a:t>
            </a:r>
            <a:r>
              <a:rPr lang="en-US" sz="1100" dirty="0"/>
              <a:t> Grove - Groveland</a:t>
            </a:r>
          </a:p>
          <a:p>
            <a:r>
              <a:rPr lang="en-US" sz="1100" dirty="0"/>
              <a:t>Williams Grove - De Leon Springs</a:t>
            </a:r>
          </a:p>
          <a:p>
            <a:r>
              <a:rPr lang="en-US" sz="1100" dirty="0"/>
              <a:t>Stilling Grove - New </a:t>
            </a:r>
            <a:r>
              <a:rPr lang="en-US" sz="1100" dirty="0" smtClean="0"/>
              <a:t>Smyrna </a:t>
            </a:r>
            <a:r>
              <a:rPr lang="en-US" sz="1100" dirty="0"/>
              <a:t>Bch</a:t>
            </a:r>
          </a:p>
          <a:p>
            <a:r>
              <a:rPr lang="en-US" sz="1100" dirty="0"/>
              <a:t>Venrick Grove - Orlando</a:t>
            </a:r>
          </a:p>
          <a:p>
            <a:r>
              <a:rPr lang="en-US" sz="1100" dirty="0"/>
              <a:t>Mack Grove - Lakeland</a:t>
            </a:r>
          </a:p>
          <a:p>
            <a:r>
              <a:rPr lang="en-US" sz="1100" dirty="0" err="1"/>
              <a:t>Kamiya</a:t>
            </a:r>
            <a:r>
              <a:rPr lang="en-US" sz="1100" dirty="0"/>
              <a:t> Test Plot - Bradenton</a:t>
            </a:r>
          </a:p>
          <a:p>
            <a:r>
              <a:rPr lang="en-US" sz="1100" dirty="0" err="1"/>
              <a:t>Sproul</a:t>
            </a:r>
            <a:r>
              <a:rPr lang="en-US" sz="1100" dirty="0"/>
              <a:t> Grove - Martin County</a:t>
            </a:r>
          </a:p>
          <a:p>
            <a:r>
              <a:rPr lang="en-US" sz="1100" dirty="0"/>
              <a:t>Sowers - Singer - Lee County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7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Mueller Grove - Marianna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67" y="161252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400 trees on 5 acres – 15-20 year old trees</a:t>
            </a:r>
          </a:p>
          <a:p>
            <a:pPr marL="0" indent="0" algn="ctr">
              <a:buNone/>
            </a:pPr>
            <a:r>
              <a:rPr lang="en-US" dirty="0" smtClean="0"/>
              <a:t>Frantoio, Leccino, </a:t>
            </a:r>
            <a:r>
              <a:rPr lang="en-US" dirty="0" err="1" smtClean="0"/>
              <a:t>Coratina</a:t>
            </a:r>
            <a:r>
              <a:rPr lang="en-US" dirty="0" smtClean="0"/>
              <a:t>, Mission, Manzanilla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ueller_10yr-old-Leccino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35" y="3132703"/>
            <a:ext cx="3434384" cy="3013672"/>
          </a:xfrm>
          <a:prstGeom prst="rect">
            <a:avLst/>
          </a:prstGeom>
        </p:spPr>
      </p:pic>
      <p:pic>
        <p:nvPicPr>
          <p:cNvPr id="5" name="Picture 4" descr="IMG_06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067" y="3270001"/>
            <a:ext cx="3835165" cy="287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1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0" y="118489"/>
            <a:ext cx="4182002" cy="313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0" y="3551129"/>
            <a:ext cx="4217096" cy="3162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4664111" y="118489"/>
            <a:ext cx="412106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Clear Creek </a:t>
            </a:r>
            <a:r>
              <a:rPr lang="es-ES_tradnl" sz="2400" b="1" dirty="0" err="1" smtClean="0"/>
              <a:t>Farm</a:t>
            </a:r>
            <a:r>
              <a:rPr lang="es-ES_tradnl" sz="2400" b="1" dirty="0" smtClean="0"/>
              <a:t> &amp; </a:t>
            </a:r>
            <a:r>
              <a:rPr lang="es-ES_tradnl" sz="2400" b="1" dirty="0" err="1" smtClean="0"/>
              <a:t>Mill</a:t>
            </a:r>
            <a:endParaRPr lang="es-ES_tradnl" sz="2400" b="1" dirty="0" smtClean="0"/>
          </a:p>
          <a:p>
            <a:r>
              <a:rPr lang="es-ES_tradnl" sz="2800" dirty="0" smtClean="0"/>
              <a:t>Ocala, </a:t>
            </a:r>
            <a:r>
              <a:rPr lang="es-ES_tradnl" sz="2800" dirty="0" err="1" smtClean="0"/>
              <a:t>Fl</a:t>
            </a:r>
            <a:r>
              <a:rPr lang="es-ES_tradnl" sz="2800" dirty="0" smtClean="0"/>
              <a:t>.</a:t>
            </a:r>
          </a:p>
          <a:p>
            <a:r>
              <a:rPr lang="es-ES_tradnl" sz="2400" dirty="0" smtClean="0"/>
              <a:t>10 ha</a:t>
            </a:r>
          </a:p>
          <a:p>
            <a:endParaRPr lang="es-ES_tradnl" dirty="0" smtClean="0"/>
          </a:p>
          <a:p>
            <a:r>
              <a:rPr lang="es-ES_tradnl" dirty="0" smtClean="0"/>
              <a:t>Arbequina, </a:t>
            </a:r>
            <a:r>
              <a:rPr lang="es-ES_tradnl" dirty="0" err="1" smtClean="0"/>
              <a:t>Mission</a:t>
            </a:r>
            <a:r>
              <a:rPr lang="es-ES_tradnl" dirty="0" smtClean="0"/>
              <a:t>, Lucca, Frantoio, Manzanilla, Koroneiki.</a:t>
            </a:r>
          </a:p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4622104" y="3544866"/>
            <a:ext cx="34822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/>
              <a:t>Guy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Burgetto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Farm</a:t>
            </a:r>
            <a:endParaRPr lang="es-ES_tradnl" sz="2400" b="1" dirty="0" smtClean="0"/>
          </a:p>
          <a:p>
            <a:r>
              <a:rPr lang="es-ES_tradnl" sz="2800" dirty="0" smtClean="0"/>
              <a:t>Gainesville, </a:t>
            </a:r>
            <a:r>
              <a:rPr lang="es-ES_tradnl" sz="2800" dirty="0" err="1" smtClean="0"/>
              <a:t>Fl</a:t>
            </a:r>
            <a:r>
              <a:rPr lang="es-ES_tradnl" sz="2800" dirty="0" smtClean="0"/>
              <a:t>. </a:t>
            </a:r>
          </a:p>
          <a:p>
            <a:r>
              <a:rPr lang="es-ES_tradnl" sz="2400" dirty="0" smtClean="0"/>
              <a:t>2 ha</a:t>
            </a:r>
          </a:p>
          <a:p>
            <a:endParaRPr lang="es-ES_tradnl" dirty="0"/>
          </a:p>
          <a:p>
            <a:r>
              <a:rPr lang="es-ES_tradnl" dirty="0" smtClean="0"/>
              <a:t>Arbequina, </a:t>
            </a:r>
            <a:r>
              <a:rPr lang="es-ES_tradnl" dirty="0" err="1" smtClean="0"/>
              <a:t>Arbosana</a:t>
            </a:r>
            <a:r>
              <a:rPr lang="es-ES_tradnl" dirty="0" smtClean="0"/>
              <a:t>, Koroneiki. </a:t>
            </a:r>
          </a:p>
          <a:p>
            <a:endParaRPr lang="es-ES_tradnl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1706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Olive Tree Growth on Reclaimed Phosphate Land – Hardee County</a:t>
            </a:r>
            <a:endParaRPr lang="en-US" dirty="0"/>
          </a:p>
        </p:txBody>
      </p:sp>
      <p:pic>
        <p:nvPicPr>
          <p:cNvPr id="8" name="Picture 7" descr="Empeltre_Mosaic 2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95" y="1619232"/>
            <a:ext cx="2657925" cy="3543899"/>
          </a:xfrm>
          <a:prstGeom prst="rect">
            <a:avLst/>
          </a:prstGeom>
        </p:spPr>
      </p:pic>
      <p:pic>
        <p:nvPicPr>
          <p:cNvPr id="9" name="Picture 8" descr="Empeltre_Mosaic 2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80" y="1619232"/>
            <a:ext cx="2657925" cy="3543899"/>
          </a:xfrm>
          <a:prstGeom prst="rect">
            <a:avLst/>
          </a:prstGeom>
        </p:spPr>
      </p:pic>
      <p:pic>
        <p:nvPicPr>
          <p:cNvPr id="10" name="Picture 9" descr="EMp_Mosaic-2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033" y="1619232"/>
            <a:ext cx="2657924" cy="35438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3360" y="5207436"/>
            <a:ext cx="1152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2014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36958" y="5207436"/>
            <a:ext cx="1152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2015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113" y="5207436"/>
            <a:ext cx="1152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2016</a:t>
            </a:r>
            <a:endParaRPr lang="en-US" sz="32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9714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52"/>
            <a:ext cx="8229600" cy="8784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8000+ PCS Corp - Hamilton County, FL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8,000 acres of land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871B-0A87-0C4E-811C-2A018FDE8E9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creen Shot 2017-11-08 at 4.5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8" y="1307741"/>
            <a:ext cx="7519050" cy="442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8288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10,000+ Acres Mosaic Hardee County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Florida Olive Council </a:t>
            </a:r>
            <a:endParaRPr lang="en-US"/>
          </a:p>
        </p:txBody>
      </p:sp>
      <p:pic>
        <p:nvPicPr>
          <p:cNvPr id="6" name="Picture 5" descr="phosphate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505900"/>
            <a:ext cx="4392226" cy="5288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0047" y="6546194"/>
            <a:ext cx="3394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© 2017 Florida Olive Council, LAA. All Rights Reserved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9458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8440</TotalTime>
  <Words>760</Words>
  <Application>Microsoft Macintosh PowerPoint</Application>
  <PresentationFormat>On-screen Show (4:3)</PresentationFormat>
  <Paragraphs>186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Growing Olives in Florida</vt:lpstr>
      <vt:lpstr>Who Are We?</vt:lpstr>
      <vt:lpstr>Historic FL Olive Production</vt:lpstr>
      <vt:lpstr>Current Florida Olive Sites</vt:lpstr>
      <vt:lpstr>Mueller Grove - Marianna</vt:lpstr>
      <vt:lpstr>PowerPoint Presentation</vt:lpstr>
      <vt:lpstr>Olive Tree Growth on Reclaimed Phosphate Land – Hardee County</vt:lpstr>
      <vt:lpstr>8000+ PCS Corp - Hamilton County, FL</vt:lpstr>
      <vt:lpstr>10,000+ Acres Mosaic Hardee County</vt:lpstr>
      <vt:lpstr>PowerPoint Presentation</vt:lpstr>
      <vt:lpstr>PowerPoint Presentation</vt:lpstr>
      <vt:lpstr>Florida Olive Sites – Historic Chill</vt:lpstr>
      <vt:lpstr>Low Chill Varieties Research</vt:lpstr>
      <vt:lpstr>Rooting Program  24 North African Varieties</vt:lpstr>
      <vt:lpstr>Grafting program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Olives in Florida</dc:title>
  <dc:creator>michael garcia</dc:creator>
  <cp:lastModifiedBy>Michael O'Hara Garcia</cp:lastModifiedBy>
  <cp:revision>141</cp:revision>
  <cp:lastPrinted>2015-01-06T23:18:12Z</cp:lastPrinted>
  <dcterms:created xsi:type="dcterms:W3CDTF">2014-12-25T18:50:43Z</dcterms:created>
  <dcterms:modified xsi:type="dcterms:W3CDTF">2019-11-19T21:52:57Z</dcterms:modified>
</cp:coreProperties>
</file>